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omments/modernComment_103_6261C98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0" r:id="rId6"/>
    <p:sldId id="259" r:id="rId7"/>
    <p:sldId id="261" r:id="rId8"/>
    <p:sldId id="264" r:id="rId9"/>
    <p:sldId id="262" r:id="rId10"/>
    <p:sldId id="263"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A98BCD-7428-8319-FF9D-F91BF2D82300}" name="Emily Lemoir" initials="EL" userId="S::emily.lemoir@netballsouthwest.co.uk::abef38d8-72f2-4ec0-b0ab-ba9a57ce7669" providerId="AD"/>
  <p188:author id="{5F12E6DD-6F9C-480A-6ABB-D758C47F5CA8}" name="Karen Jones" initials="KJ" userId="S::karen.jones@netballsouthwest.co.uk::d1bdd240-cea4-40fa-913b-84127a108ba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C9881-23BA-B20C-C700-7530B24B049F}" v="8" dt="2025-10-02T11:39:37.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34" autoAdjust="0"/>
    <p:restoredTop sz="94655"/>
  </p:normalViewPr>
  <p:slideViewPr>
    <p:cSldViewPr snapToGrid="0">
      <p:cViewPr varScale="1">
        <p:scale>
          <a:sx n="103" d="100"/>
          <a:sy n="103" d="100"/>
        </p:scale>
        <p:origin x="8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modernComment_103_6261C98C.xml><?xml version="1.0" encoding="utf-8"?>
<p188:cmLst xmlns:a="http://schemas.openxmlformats.org/drawingml/2006/main" xmlns:r="http://schemas.openxmlformats.org/officeDocument/2006/relationships" xmlns:p188="http://schemas.microsoft.com/office/powerpoint/2018/8/main">
  <p188:cm id="{0155DBC4-8DBD-4FCF-9757-D29FA26C64F8}" authorId="{A7A98BCD-7428-8319-FF9D-F91BF2D82300}" created="2025-07-11T15:02:36.054">
    <pc:sldMkLst xmlns:pc="http://schemas.microsoft.com/office/powerpoint/2013/main/command">
      <pc:docMk/>
      <pc:sldMk cId="1650575756" sldId="259"/>
    </pc:sldMkLst>
    <p188:replyLst>
      <p188:reply id="{80471391-7006-6044-8A24-5AB0FEDD5CF8}" authorId="{5F12E6DD-6F9C-480A-6ABB-D758C47F5CA8}" created="2025-08-05T11:07:20.266">
        <p188:txBody>
          <a:bodyPr/>
          <a:lstStyle/>
          <a:p>
            <a:r>
              <a:rPr lang="en-US"/>
              <a:t>[@Emily Lemoir] I've made a few tweaks, happy with everything</a:t>
            </a:r>
          </a:p>
        </p188:txBody>
      </p188:reply>
    </p188:replyLst>
    <p188:txBody>
      <a:bodyPr/>
      <a:lstStyle/>
      <a:p>
        <a:r>
          <a:rPr lang="en-GB"/>
          <a:t>Pink Highlights = EL additions for 25/26
Yellow is from 24/25 - is it still applicable or does it need rewording?</a:t>
        </a:r>
      </a:p>
    </p188:txBody>
    <p188:extLst>
      <p:ext xmlns:p="http://schemas.openxmlformats.org/presentationml/2006/main" uri="{57CB4572-C831-44C2-8A1C-0ADB6CCDFE69}">
        <p223:reactions xmlns:p223="http://schemas.microsoft.com/office/powerpoint/2022/03/main">
          <p223:rxn type="👍">
            <p223:instance time="2025-08-05T11:06:53.583" authorId="{5F12E6DD-6F9C-480A-6ABB-D758C47F5CA8}"/>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9F2DC-1484-4A6F-95F4-BFEBC77AAF3B}" type="doc">
      <dgm:prSet loTypeId="urn:microsoft.com/office/officeart/2005/8/layout/process5" loCatId="process" qsTypeId="urn:microsoft.com/office/officeart/2005/8/quickstyle/simple1" qsCatId="simple" csTypeId="urn:microsoft.com/office/officeart/2005/8/colors/accent2_5" csCatId="accent2" phldr="1"/>
      <dgm:spPr/>
      <dgm:t>
        <a:bodyPr/>
        <a:lstStyle/>
        <a:p>
          <a:endParaRPr lang="en-GB"/>
        </a:p>
      </dgm:t>
    </dgm:pt>
    <dgm:pt modelId="{65C43E23-FCDC-40D0-832B-58411380B7B1}">
      <dgm:prSet/>
      <dgm:spPr/>
      <dgm:t>
        <a:bodyPr/>
        <a:lstStyle/>
        <a:p>
          <a:pPr algn="ctr" rtl="0">
            <a:lnSpc>
              <a:spcPct val="90000"/>
            </a:lnSpc>
          </a:pPr>
          <a:r>
            <a:rPr lang="en-GB" sz="1100" dirty="0">
              <a:solidFill>
                <a:srgbClr val="FFFFFF"/>
              </a:solidFill>
              <a:latin typeface="Calibri" panose="020F0502020204030204"/>
              <a:ea typeface="+mn-ea"/>
              <a:cs typeface="+mn-cs"/>
            </a:rPr>
            <a:t>Applications must be made using the following form: https://forms.office.com/e/</a:t>
          </a:r>
          <a:r>
            <a:rPr lang="en-GB" sz="1100" b="0" dirty="0">
              <a:solidFill>
                <a:srgbClr val="FFFFFF"/>
              </a:solidFill>
              <a:latin typeface="Calibri Light" panose="020F0302020204030204"/>
              <a:ea typeface="+mn-ea"/>
              <a:cs typeface="+mn-cs"/>
            </a:rPr>
            <a:t>RvLANZcDkm during</a:t>
          </a:r>
          <a:r>
            <a:rPr lang="en-GB" sz="1100" dirty="0">
              <a:solidFill>
                <a:srgbClr val="FFFFFF"/>
              </a:solidFill>
              <a:latin typeface="Calibri Light" panose="020F0302020204030204"/>
              <a:ea typeface="+mn-ea"/>
              <a:cs typeface="+mn-cs"/>
            </a:rPr>
            <a:t> the application window.  Any applications made outside of this window will not be considered.</a:t>
          </a:r>
          <a:endParaRPr lang="en-GB" sz="1100" dirty="0">
            <a:solidFill>
              <a:srgbClr val="FFFFFF"/>
            </a:solidFill>
            <a:latin typeface="Calibri" panose="020F0502020204030204"/>
            <a:ea typeface="+mn-ea"/>
            <a:cs typeface="+mn-cs"/>
          </a:endParaRPr>
        </a:p>
      </dgm:t>
    </dgm:pt>
    <dgm:pt modelId="{5D82501C-9C4B-4C69-BBBB-B514BCB637A4}" type="parTrans" cxnId="{2E75C62C-A572-48F4-A9C9-81B0049C1E55}">
      <dgm:prSet/>
      <dgm:spPr/>
      <dgm:t>
        <a:bodyPr/>
        <a:lstStyle/>
        <a:p>
          <a:endParaRPr lang="en-GB"/>
        </a:p>
      </dgm:t>
    </dgm:pt>
    <dgm:pt modelId="{5A9AFE58-592E-4B75-A3E9-E09F371CFCBB}" type="sibTrans" cxnId="{2E75C62C-A572-48F4-A9C9-81B0049C1E55}">
      <dgm:prSet/>
      <dgm:spPr/>
      <dgm:t>
        <a:bodyPr/>
        <a:lstStyle/>
        <a:p>
          <a:endParaRPr lang="en-GB"/>
        </a:p>
      </dgm:t>
    </dgm:pt>
    <dgm:pt modelId="{092D0A84-F3CD-4F01-9031-348BA0A3FBFA}">
      <dgm:prSet phldrT="[Text]" phldr="0"/>
      <dgm:spPr/>
      <dgm:t>
        <a:bodyPr/>
        <a:lstStyle/>
        <a:p>
          <a:pPr algn="ctr" rtl="0">
            <a:lnSpc>
              <a:spcPct val="90000"/>
            </a:lnSpc>
          </a:pPr>
          <a:r>
            <a:rPr lang="en-GB" sz="1100" dirty="0">
              <a:solidFill>
                <a:srgbClr val="FFFFFF"/>
              </a:solidFill>
              <a:latin typeface="Calibri Light" panose="020F0302020204030204"/>
              <a:ea typeface="+mn-ea"/>
              <a:cs typeface="+mn-cs"/>
            </a:rPr>
            <a:t>County Chairs will take all applications to their CNA committee and make a decision around which club/section or group they would like to support.  Each county will only work with 1 club/section.</a:t>
          </a:r>
          <a:endParaRPr lang="en-GB" sz="1100" dirty="0">
            <a:solidFill>
              <a:srgbClr val="FFFFFF"/>
            </a:solidFill>
            <a:latin typeface="Calibri" panose="020F0502020204030204"/>
            <a:ea typeface="+mn-ea"/>
            <a:cs typeface="+mn-cs"/>
          </a:endParaRPr>
        </a:p>
      </dgm:t>
    </dgm:pt>
    <dgm:pt modelId="{ED235A8F-0F28-4EA9-B4D5-D6B27611AA07}" type="parTrans" cxnId="{4AC1E169-15EF-4D39-BD66-2F0394A2C900}">
      <dgm:prSet/>
      <dgm:spPr/>
      <dgm:t>
        <a:bodyPr/>
        <a:lstStyle/>
        <a:p>
          <a:endParaRPr lang="en-GB"/>
        </a:p>
      </dgm:t>
    </dgm:pt>
    <dgm:pt modelId="{1E7AA628-736E-463F-8B8E-A21BEC32120B}" type="sibTrans" cxnId="{4AC1E169-15EF-4D39-BD66-2F0394A2C900}">
      <dgm:prSet/>
      <dgm:spPr/>
      <dgm:t>
        <a:bodyPr/>
        <a:lstStyle/>
        <a:p>
          <a:endParaRPr lang="en-GB"/>
        </a:p>
      </dgm:t>
    </dgm:pt>
    <dgm:pt modelId="{992C98F7-9238-4E0E-8F07-3B1D7FA653A4}">
      <dgm:prSet phldrT="[Text]"/>
      <dgm:spPr/>
      <dgm:t>
        <a:bodyPr/>
        <a:lstStyle/>
        <a:p>
          <a:pPr algn="ctr" rtl="0">
            <a:lnSpc>
              <a:spcPct val="90000"/>
            </a:lnSpc>
          </a:pPr>
          <a:r>
            <a:rPr lang="en-GB" sz="1100" b="0" i="0" dirty="0">
              <a:solidFill>
                <a:srgbClr val="FFFFFF"/>
              </a:solidFill>
              <a:latin typeface="Calibri" panose="020F0502020204030204"/>
              <a:ea typeface="+mn-ea"/>
              <a:cs typeface="+mn-cs"/>
            </a:rPr>
            <a:t>The </a:t>
          </a:r>
          <a:r>
            <a:rPr lang="en-GB" sz="1100" b="0" i="0" dirty="0">
              <a:solidFill>
                <a:srgbClr val="FFFFFF"/>
              </a:solidFill>
              <a:latin typeface="Calibri Light" panose="020F0302020204030204"/>
              <a:ea typeface="+mn-ea"/>
              <a:cs typeface="+mn-cs"/>
            </a:rPr>
            <a:t>CNA/Local NDO </a:t>
          </a:r>
          <a:r>
            <a:rPr lang="en-GB" sz="1100" b="0" i="0" dirty="0">
              <a:solidFill>
                <a:srgbClr val="FFFFFF"/>
              </a:solidFill>
              <a:latin typeface="Calibri" panose="020F0502020204030204"/>
              <a:ea typeface="+mn-ea"/>
              <a:cs typeface="+mn-cs"/>
            </a:rPr>
            <a:t>will confirm the</a:t>
          </a:r>
          <a:r>
            <a:rPr lang="en-GB" sz="1100" b="0" i="0" dirty="0">
              <a:solidFill>
                <a:srgbClr val="FFFFFF"/>
              </a:solidFill>
              <a:latin typeface="Calibri Light" panose="020F0302020204030204"/>
              <a:ea typeface="+mn-ea"/>
              <a:cs typeface="+mn-cs"/>
            </a:rPr>
            <a:t> outcome</a:t>
          </a:r>
          <a:r>
            <a:rPr lang="en-GB" sz="1100" b="0" i="0" dirty="0">
              <a:solidFill>
                <a:srgbClr val="FFFFFF"/>
              </a:solidFill>
              <a:latin typeface="Calibri" panose="020F0502020204030204"/>
              <a:ea typeface="+mn-ea"/>
              <a:cs typeface="+mn-cs"/>
            </a:rPr>
            <a:t> with the o</a:t>
          </a:r>
          <a:r>
            <a:rPr lang="en-GB" sz="1100" b="0" i="0" dirty="0">
              <a:solidFill>
                <a:srgbClr val="FFFFFF"/>
              </a:solidFill>
              <a:latin typeface="Calibri Light" panose="020F0302020204030204"/>
              <a:ea typeface="+mn-ea"/>
              <a:cs typeface="+mn-cs"/>
            </a:rPr>
            <a:t>ne successful club/section and</a:t>
          </a:r>
          <a:r>
            <a:rPr lang="en-GB" sz="1100" b="0" i="0" dirty="0">
              <a:solidFill>
                <a:srgbClr val="FFFFFF"/>
              </a:solidFill>
              <a:latin typeface="Calibri" panose="020F0502020204030204"/>
              <a:ea typeface="+mn-ea"/>
              <a:cs typeface="+mn-cs"/>
            </a:rPr>
            <a:t> </a:t>
          </a:r>
          <a:r>
            <a:rPr lang="en-GB" sz="1100" b="0" i="0" dirty="0">
              <a:solidFill>
                <a:srgbClr val="FFFFFF"/>
              </a:solidFill>
              <a:latin typeface="Calibri Light" panose="020F0302020204030204"/>
              <a:ea typeface="+mn-ea"/>
              <a:cs typeface="+mn-cs"/>
            </a:rPr>
            <a:t>NSW via the </a:t>
          </a:r>
          <a:r>
            <a:rPr lang="en-GB" sz="1100" b="1" i="0" dirty="0">
              <a:solidFill>
                <a:srgbClr val="FFFFFF"/>
              </a:solidFill>
              <a:latin typeface="Calibri Light" panose="020F0302020204030204"/>
              <a:ea typeface="+mn-ea"/>
              <a:cs typeface="+mn-cs"/>
            </a:rPr>
            <a:t>successful application form</a:t>
          </a:r>
          <a:r>
            <a:rPr lang="en-GB" sz="1100" b="0" i="0" dirty="0">
              <a:solidFill>
                <a:srgbClr val="FFFFFF"/>
              </a:solidFill>
              <a:latin typeface="Calibri Light" panose="020F0302020204030204"/>
              <a:ea typeface="+mn-ea"/>
              <a:cs typeface="+mn-cs"/>
            </a:rPr>
            <a:t> and </a:t>
          </a:r>
          <a:r>
            <a:rPr lang="en-GB" sz="1100" b="0" i="0" dirty="0">
              <a:solidFill>
                <a:srgbClr val="FFFFFF"/>
              </a:solidFill>
              <a:latin typeface="Calibri" panose="020F0502020204030204"/>
              <a:ea typeface="+mn-ea"/>
              <a:cs typeface="+mn-cs"/>
            </a:rPr>
            <a:t>arrange payment of the agreed amount</a:t>
          </a:r>
          <a:r>
            <a:rPr lang="en-GB" sz="1100" b="0" i="0" dirty="0">
              <a:solidFill>
                <a:srgbClr val="FFFFFF"/>
              </a:solidFill>
              <a:latin typeface="Calibri Light" panose="020F0302020204030204"/>
              <a:ea typeface="+mn-ea"/>
              <a:cs typeface="+mn-cs"/>
            </a:rPr>
            <a:t> </a:t>
          </a:r>
          <a:r>
            <a:rPr lang="en-GB" sz="1100" dirty="0">
              <a:solidFill>
                <a:srgbClr val="FFFFFF"/>
              </a:solidFill>
              <a:latin typeface="Calibri Light" panose="020F0302020204030204"/>
              <a:ea typeface="+mn-ea"/>
              <a:cs typeface="+mn-cs"/>
            </a:rPr>
            <a:t>from both CNA and NSW.</a:t>
          </a:r>
          <a:endParaRPr lang="en-GB" sz="1100" dirty="0">
            <a:solidFill>
              <a:srgbClr val="FFFFFF"/>
            </a:solidFill>
            <a:latin typeface="Calibri" panose="020F0502020204030204"/>
            <a:ea typeface="+mn-ea"/>
            <a:cs typeface="+mn-cs"/>
          </a:endParaRPr>
        </a:p>
      </dgm:t>
    </dgm:pt>
    <dgm:pt modelId="{8B4E7D80-11F9-4BF2-B5C8-2B5BE3CC8C8D}" type="parTrans" cxnId="{80F90A5C-00E8-42FF-84E8-B5374CFF4DFD}">
      <dgm:prSet/>
      <dgm:spPr/>
      <dgm:t>
        <a:bodyPr/>
        <a:lstStyle/>
        <a:p>
          <a:endParaRPr lang="en-GB"/>
        </a:p>
      </dgm:t>
    </dgm:pt>
    <dgm:pt modelId="{951CB892-B418-4F61-90DC-025BEF084678}" type="sibTrans" cxnId="{80F90A5C-00E8-42FF-84E8-B5374CFF4DFD}">
      <dgm:prSet/>
      <dgm:spPr/>
      <dgm:t>
        <a:bodyPr/>
        <a:lstStyle/>
        <a:p>
          <a:endParaRPr lang="en-GB"/>
        </a:p>
      </dgm:t>
    </dgm:pt>
    <dgm:pt modelId="{AE6442F4-043C-4492-8364-439D4A47B06D}">
      <dgm:prSet/>
      <dgm:spPr/>
      <dgm:t>
        <a:bodyPr/>
        <a:lstStyle/>
        <a:p>
          <a:pPr algn="ctr" rtl="0">
            <a:lnSpc>
              <a:spcPct val="90000"/>
            </a:lnSpc>
          </a:pPr>
          <a:r>
            <a:rPr lang="en-GB" sz="1100" b="0" i="0" dirty="0">
              <a:solidFill>
                <a:srgbClr val="FFFFFF"/>
              </a:solidFill>
              <a:latin typeface="Calibri" panose="020F0502020204030204"/>
              <a:ea typeface="+mn-ea"/>
              <a:cs typeface="+mn-cs"/>
            </a:rPr>
            <a:t>Once </a:t>
          </a:r>
          <a:r>
            <a:rPr lang="en-GB" sz="1100" dirty="0">
              <a:solidFill>
                <a:srgbClr val="FFFFFF"/>
              </a:solidFill>
              <a:latin typeface="Calibri Light" panose="020F0302020204030204"/>
              <a:ea typeface="+mn-ea"/>
              <a:cs typeface="+mn-cs"/>
            </a:rPr>
            <a:t>the application window closes, all submitted applications will be sent to the respective NDO and County Chair.</a:t>
          </a:r>
          <a:endParaRPr lang="en-GB" sz="1100" dirty="0">
            <a:solidFill>
              <a:srgbClr val="FFFFFF"/>
            </a:solidFill>
            <a:latin typeface="Calibri" panose="020F0502020204030204"/>
            <a:ea typeface="+mn-ea"/>
            <a:cs typeface="+mn-cs"/>
          </a:endParaRPr>
        </a:p>
      </dgm:t>
    </dgm:pt>
    <dgm:pt modelId="{A2639997-D1B8-4FD3-A479-4B5D56464C8C}" type="parTrans" cxnId="{CF35FC81-4F7A-4FA6-9C70-BB5EDDD45F15}">
      <dgm:prSet/>
      <dgm:spPr/>
      <dgm:t>
        <a:bodyPr/>
        <a:lstStyle/>
        <a:p>
          <a:endParaRPr lang="en-GB"/>
        </a:p>
      </dgm:t>
    </dgm:pt>
    <dgm:pt modelId="{0F6A6ECA-8AE6-4FA2-87B2-ABF2E09578FD}" type="sibTrans" cxnId="{CF35FC81-4F7A-4FA6-9C70-BB5EDDD45F15}">
      <dgm:prSet/>
      <dgm:spPr/>
      <dgm:t>
        <a:bodyPr/>
        <a:lstStyle/>
        <a:p>
          <a:endParaRPr lang="en-GB"/>
        </a:p>
      </dgm:t>
    </dgm:pt>
    <dgm:pt modelId="{9C724470-23E2-440B-A746-69FF2B25145F}" type="pres">
      <dgm:prSet presAssocID="{3C49F2DC-1484-4A6F-95F4-BFEBC77AAF3B}" presName="diagram" presStyleCnt="0">
        <dgm:presLayoutVars>
          <dgm:dir/>
          <dgm:resizeHandles val="exact"/>
        </dgm:presLayoutVars>
      </dgm:prSet>
      <dgm:spPr/>
    </dgm:pt>
    <dgm:pt modelId="{489F3048-0719-4F2E-A15F-94B6382263CC}" type="pres">
      <dgm:prSet presAssocID="{65C43E23-FCDC-40D0-832B-58411380B7B1}" presName="node" presStyleLbl="node1" presStyleIdx="0" presStyleCnt="4">
        <dgm:presLayoutVars>
          <dgm:bulletEnabled val="1"/>
        </dgm:presLayoutVars>
      </dgm:prSet>
      <dgm:spPr/>
    </dgm:pt>
    <dgm:pt modelId="{AB8B3C2C-CDB6-4FFD-9FED-CCE946D033B8}" type="pres">
      <dgm:prSet presAssocID="{5A9AFE58-592E-4B75-A3E9-E09F371CFCBB}" presName="sibTrans" presStyleLbl="sibTrans2D1" presStyleIdx="0" presStyleCnt="3"/>
      <dgm:spPr/>
    </dgm:pt>
    <dgm:pt modelId="{9285D4B0-C236-4DEA-88A1-A051933DC11E}" type="pres">
      <dgm:prSet presAssocID="{5A9AFE58-592E-4B75-A3E9-E09F371CFCBB}" presName="connectorText" presStyleLbl="sibTrans2D1" presStyleIdx="0" presStyleCnt="3"/>
      <dgm:spPr/>
    </dgm:pt>
    <dgm:pt modelId="{A9B22293-2805-4672-BA9F-82BC8C75C957}" type="pres">
      <dgm:prSet presAssocID="{AE6442F4-043C-4492-8364-439D4A47B06D}" presName="node" presStyleLbl="node1" presStyleIdx="1" presStyleCnt="4">
        <dgm:presLayoutVars>
          <dgm:bulletEnabled val="1"/>
        </dgm:presLayoutVars>
      </dgm:prSet>
      <dgm:spPr/>
    </dgm:pt>
    <dgm:pt modelId="{36249E20-BB28-4A32-9155-8CFB152BEB63}" type="pres">
      <dgm:prSet presAssocID="{0F6A6ECA-8AE6-4FA2-87B2-ABF2E09578FD}" presName="sibTrans" presStyleLbl="sibTrans2D1" presStyleIdx="1" presStyleCnt="3"/>
      <dgm:spPr/>
    </dgm:pt>
    <dgm:pt modelId="{D0658ED0-49E4-4A57-9D1D-9E009240E3A3}" type="pres">
      <dgm:prSet presAssocID="{0F6A6ECA-8AE6-4FA2-87B2-ABF2E09578FD}" presName="connectorText" presStyleLbl="sibTrans2D1" presStyleIdx="1" presStyleCnt="3"/>
      <dgm:spPr/>
    </dgm:pt>
    <dgm:pt modelId="{B45A3E3F-082B-44ED-B820-2C4B134D95F7}" type="pres">
      <dgm:prSet presAssocID="{092D0A84-F3CD-4F01-9031-348BA0A3FBFA}" presName="node" presStyleLbl="node1" presStyleIdx="2" presStyleCnt="4">
        <dgm:presLayoutVars>
          <dgm:bulletEnabled val="1"/>
        </dgm:presLayoutVars>
      </dgm:prSet>
      <dgm:spPr/>
    </dgm:pt>
    <dgm:pt modelId="{27C23E37-187C-458C-AD3A-267DF7C21D56}" type="pres">
      <dgm:prSet presAssocID="{1E7AA628-736E-463F-8B8E-A21BEC32120B}" presName="sibTrans" presStyleLbl="sibTrans2D1" presStyleIdx="2" presStyleCnt="3"/>
      <dgm:spPr/>
    </dgm:pt>
    <dgm:pt modelId="{53C14D6F-DE18-421D-85FB-EA51D3FE9E83}" type="pres">
      <dgm:prSet presAssocID="{1E7AA628-736E-463F-8B8E-A21BEC32120B}" presName="connectorText" presStyleLbl="sibTrans2D1" presStyleIdx="2" presStyleCnt="3"/>
      <dgm:spPr/>
    </dgm:pt>
    <dgm:pt modelId="{1BC55D11-1119-44DA-BF3E-3104739D3700}" type="pres">
      <dgm:prSet presAssocID="{992C98F7-9238-4E0E-8F07-3B1D7FA653A4}" presName="node" presStyleLbl="node1" presStyleIdx="3" presStyleCnt="4" custLinFactNeighborY="-2936">
        <dgm:presLayoutVars>
          <dgm:bulletEnabled val="1"/>
        </dgm:presLayoutVars>
      </dgm:prSet>
      <dgm:spPr/>
    </dgm:pt>
  </dgm:ptLst>
  <dgm:cxnLst>
    <dgm:cxn modelId="{2D62DF1A-9CC9-415A-8C7B-D0399FA94438}" type="presOf" srcId="{0F6A6ECA-8AE6-4FA2-87B2-ABF2E09578FD}" destId="{36249E20-BB28-4A32-9155-8CFB152BEB63}" srcOrd="0" destOrd="0" presId="urn:microsoft.com/office/officeart/2005/8/layout/process5"/>
    <dgm:cxn modelId="{E3103B2B-90FA-4739-AFE5-75B3E9F0FACF}" type="presOf" srcId="{5A9AFE58-592E-4B75-A3E9-E09F371CFCBB}" destId="{9285D4B0-C236-4DEA-88A1-A051933DC11E}" srcOrd="1" destOrd="0" presId="urn:microsoft.com/office/officeart/2005/8/layout/process5"/>
    <dgm:cxn modelId="{2E75C62C-A572-48F4-A9C9-81B0049C1E55}" srcId="{3C49F2DC-1484-4A6F-95F4-BFEBC77AAF3B}" destId="{65C43E23-FCDC-40D0-832B-58411380B7B1}" srcOrd="0" destOrd="0" parTransId="{5D82501C-9C4B-4C69-BBBB-B514BCB637A4}" sibTransId="{5A9AFE58-592E-4B75-A3E9-E09F371CFCBB}"/>
    <dgm:cxn modelId="{80F90A5C-00E8-42FF-84E8-B5374CFF4DFD}" srcId="{3C49F2DC-1484-4A6F-95F4-BFEBC77AAF3B}" destId="{992C98F7-9238-4E0E-8F07-3B1D7FA653A4}" srcOrd="3" destOrd="0" parTransId="{8B4E7D80-11F9-4BF2-B5C8-2B5BE3CC8C8D}" sibTransId="{951CB892-B418-4F61-90DC-025BEF084678}"/>
    <dgm:cxn modelId="{4AC1E169-15EF-4D39-BD66-2F0394A2C900}" srcId="{3C49F2DC-1484-4A6F-95F4-BFEBC77AAF3B}" destId="{092D0A84-F3CD-4F01-9031-348BA0A3FBFA}" srcOrd="2" destOrd="0" parTransId="{ED235A8F-0F28-4EA9-B4D5-D6B27611AA07}" sibTransId="{1E7AA628-736E-463F-8B8E-A21BEC32120B}"/>
    <dgm:cxn modelId="{CF35FC81-4F7A-4FA6-9C70-BB5EDDD45F15}" srcId="{3C49F2DC-1484-4A6F-95F4-BFEBC77AAF3B}" destId="{AE6442F4-043C-4492-8364-439D4A47B06D}" srcOrd="1" destOrd="0" parTransId="{A2639997-D1B8-4FD3-A479-4B5D56464C8C}" sibTransId="{0F6A6ECA-8AE6-4FA2-87B2-ABF2E09578FD}"/>
    <dgm:cxn modelId="{BAFA64B9-B662-4045-BEDF-F31A7B4C2E74}" type="presOf" srcId="{0F6A6ECA-8AE6-4FA2-87B2-ABF2E09578FD}" destId="{D0658ED0-49E4-4A57-9D1D-9E009240E3A3}" srcOrd="1" destOrd="0" presId="urn:microsoft.com/office/officeart/2005/8/layout/process5"/>
    <dgm:cxn modelId="{D78AE6C6-E18F-4A9A-B912-6D011157B2B0}" type="presOf" srcId="{3C49F2DC-1484-4A6F-95F4-BFEBC77AAF3B}" destId="{9C724470-23E2-440B-A746-69FF2B25145F}" srcOrd="0" destOrd="0" presId="urn:microsoft.com/office/officeart/2005/8/layout/process5"/>
    <dgm:cxn modelId="{B157C8D3-DBBF-416E-A327-03964FCC1C8F}" type="presOf" srcId="{5A9AFE58-592E-4B75-A3E9-E09F371CFCBB}" destId="{AB8B3C2C-CDB6-4FFD-9FED-CCE946D033B8}" srcOrd="0" destOrd="0" presId="urn:microsoft.com/office/officeart/2005/8/layout/process5"/>
    <dgm:cxn modelId="{667642DE-91A8-43EB-8F67-79452FC017A7}" type="presOf" srcId="{65C43E23-FCDC-40D0-832B-58411380B7B1}" destId="{489F3048-0719-4F2E-A15F-94B6382263CC}" srcOrd="0" destOrd="0" presId="urn:microsoft.com/office/officeart/2005/8/layout/process5"/>
    <dgm:cxn modelId="{4BB16AE7-6FD4-4954-9E5B-1F3F22328A86}" type="presOf" srcId="{AE6442F4-043C-4492-8364-439D4A47B06D}" destId="{A9B22293-2805-4672-BA9F-82BC8C75C957}" srcOrd="0" destOrd="0" presId="urn:microsoft.com/office/officeart/2005/8/layout/process5"/>
    <dgm:cxn modelId="{57339DF1-6586-465A-9A24-97C4332C6181}" type="presOf" srcId="{1E7AA628-736E-463F-8B8E-A21BEC32120B}" destId="{53C14D6F-DE18-421D-85FB-EA51D3FE9E83}" srcOrd="1" destOrd="0" presId="urn:microsoft.com/office/officeart/2005/8/layout/process5"/>
    <dgm:cxn modelId="{C8E368FE-25DB-4528-93C6-088AB9157A2E}" type="presOf" srcId="{992C98F7-9238-4E0E-8F07-3B1D7FA653A4}" destId="{1BC55D11-1119-44DA-BF3E-3104739D3700}" srcOrd="0" destOrd="0" presId="urn:microsoft.com/office/officeart/2005/8/layout/process5"/>
    <dgm:cxn modelId="{965C7FFE-18D6-4259-B247-A65292750056}" type="presOf" srcId="{092D0A84-F3CD-4F01-9031-348BA0A3FBFA}" destId="{B45A3E3F-082B-44ED-B820-2C4B134D95F7}" srcOrd="0" destOrd="0" presId="urn:microsoft.com/office/officeart/2005/8/layout/process5"/>
    <dgm:cxn modelId="{E91784FF-B177-4EA0-A717-F1949173DA4E}" type="presOf" srcId="{1E7AA628-736E-463F-8B8E-A21BEC32120B}" destId="{27C23E37-187C-458C-AD3A-267DF7C21D56}" srcOrd="0" destOrd="0" presId="urn:microsoft.com/office/officeart/2005/8/layout/process5"/>
    <dgm:cxn modelId="{15EB0732-6EF1-4F83-A4E7-A7C16E847EC4}" type="presParOf" srcId="{9C724470-23E2-440B-A746-69FF2B25145F}" destId="{489F3048-0719-4F2E-A15F-94B6382263CC}" srcOrd="0" destOrd="0" presId="urn:microsoft.com/office/officeart/2005/8/layout/process5"/>
    <dgm:cxn modelId="{21879C1B-C5B1-4374-8D92-296AC0ACA2FD}" type="presParOf" srcId="{9C724470-23E2-440B-A746-69FF2B25145F}" destId="{AB8B3C2C-CDB6-4FFD-9FED-CCE946D033B8}" srcOrd="1" destOrd="0" presId="urn:microsoft.com/office/officeart/2005/8/layout/process5"/>
    <dgm:cxn modelId="{E5BF8792-7159-4F36-9FE7-2A58598C02E1}" type="presParOf" srcId="{AB8B3C2C-CDB6-4FFD-9FED-CCE946D033B8}" destId="{9285D4B0-C236-4DEA-88A1-A051933DC11E}" srcOrd="0" destOrd="0" presId="urn:microsoft.com/office/officeart/2005/8/layout/process5"/>
    <dgm:cxn modelId="{2971B728-3830-4FDE-909A-7B89A4266289}" type="presParOf" srcId="{9C724470-23E2-440B-A746-69FF2B25145F}" destId="{A9B22293-2805-4672-BA9F-82BC8C75C957}" srcOrd="2" destOrd="0" presId="urn:microsoft.com/office/officeart/2005/8/layout/process5"/>
    <dgm:cxn modelId="{F731FA7B-35D6-4CAA-92EE-89CA7CE4138F}" type="presParOf" srcId="{9C724470-23E2-440B-A746-69FF2B25145F}" destId="{36249E20-BB28-4A32-9155-8CFB152BEB63}" srcOrd="3" destOrd="0" presId="urn:microsoft.com/office/officeart/2005/8/layout/process5"/>
    <dgm:cxn modelId="{17C6D87B-94B5-4CED-85B8-4E61D6068762}" type="presParOf" srcId="{36249E20-BB28-4A32-9155-8CFB152BEB63}" destId="{D0658ED0-49E4-4A57-9D1D-9E009240E3A3}" srcOrd="0" destOrd="0" presId="urn:microsoft.com/office/officeart/2005/8/layout/process5"/>
    <dgm:cxn modelId="{9C1B979B-E55C-4C4B-82B3-23BAE4A60B47}" type="presParOf" srcId="{9C724470-23E2-440B-A746-69FF2B25145F}" destId="{B45A3E3F-082B-44ED-B820-2C4B134D95F7}" srcOrd="4" destOrd="0" presId="urn:microsoft.com/office/officeart/2005/8/layout/process5"/>
    <dgm:cxn modelId="{A83E98DC-A2AA-4BE9-9291-211585645640}" type="presParOf" srcId="{9C724470-23E2-440B-A746-69FF2B25145F}" destId="{27C23E37-187C-458C-AD3A-267DF7C21D56}" srcOrd="5" destOrd="0" presId="urn:microsoft.com/office/officeart/2005/8/layout/process5"/>
    <dgm:cxn modelId="{8E2A4479-5FE3-47AC-8699-776CD8DE6789}" type="presParOf" srcId="{27C23E37-187C-458C-AD3A-267DF7C21D56}" destId="{53C14D6F-DE18-421D-85FB-EA51D3FE9E83}" srcOrd="0" destOrd="0" presId="urn:microsoft.com/office/officeart/2005/8/layout/process5"/>
    <dgm:cxn modelId="{ABB95D99-6AD2-4CA4-9527-DD218EDB81CD}" type="presParOf" srcId="{9C724470-23E2-440B-A746-69FF2B25145F}" destId="{1BC55D11-1119-44DA-BF3E-3104739D3700}"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F3048-0719-4F2E-A15F-94B6382263CC}">
      <dsp:nvSpPr>
        <dsp:cNvPr id="0" name=""/>
        <dsp:cNvSpPr/>
      </dsp:nvSpPr>
      <dsp:spPr>
        <a:xfrm>
          <a:off x="762203" y="1925"/>
          <a:ext cx="2522595" cy="1513557"/>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dirty="0">
              <a:solidFill>
                <a:srgbClr val="FFFFFF"/>
              </a:solidFill>
              <a:latin typeface="Calibri" panose="020F0502020204030204"/>
              <a:ea typeface="+mn-ea"/>
              <a:cs typeface="+mn-cs"/>
            </a:rPr>
            <a:t>Applications must be made using the following form: https://forms.office.com/e/</a:t>
          </a:r>
          <a:r>
            <a:rPr lang="en-GB" sz="1100" b="0" kern="1200" dirty="0">
              <a:solidFill>
                <a:srgbClr val="FFFFFF"/>
              </a:solidFill>
              <a:latin typeface="Calibri Light" panose="020F0302020204030204"/>
              <a:ea typeface="+mn-ea"/>
              <a:cs typeface="+mn-cs"/>
            </a:rPr>
            <a:t>RvLANZcDkm during</a:t>
          </a:r>
          <a:r>
            <a:rPr lang="en-GB" sz="1100" kern="1200" dirty="0">
              <a:solidFill>
                <a:srgbClr val="FFFFFF"/>
              </a:solidFill>
              <a:latin typeface="Calibri Light" panose="020F0302020204030204"/>
              <a:ea typeface="+mn-ea"/>
              <a:cs typeface="+mn-cs"/>
            </a:rPr>
            <a:t> the application window.  Any applications made outside of this window will not be considered.</a:t>
          </a:r>
          <a:endParaRPr lang="en-GB" sz="1100" kern="1200" dirty="0">
            <a:solidFill>
              <a:srgbClr val="FFFFFF"/>
            </a:solidFill>
            <a:latin typeface="Calibri" panose="020F0502020204030204"/>
            <a:ea typeface="+mn-ea"/>
            <a:cs typeface="+mn-cs"/>
          </a:endParaRPr>
        </a:p>
      </dsp:txBody>
      <dsp:txXfrm>
        <a:off x="806534" y="46256"/>
        <a:ext cx="2433933" cy="1424895"/>
      </dsp:txXfrm>
    </dsp:sp>
    <dsp:sp modelId="{AB8B3C2C-CDB6-4FFD-9FED-CCE946D033B8}">
      <dsp:nvSpPr>
        <dsp:cNvPr id="0" name=""/>
        <dsp:cNvSpPr/>
      </dsp:nvSpPr>
      <dsp:spPr>
        <a:xfrm>
          <a:off x="3506787" y="445902"/>
          <a:ext cx="534790" cy="625603"/>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506787" y="571023"/>
        <a:ext cx="374353" cy="375361"/>
      </dsp:txXfrm>
    </dsp:sp>
    <dsp:sp modelId="{A9B22293-2805-4672-BA9F-82BC8C75C957}">
      <dsp:nvSpPr>
        <dsp:cNvPr id="0" name=""/>
        <dsp:cNvSpPr/>
      </dsp:nvSpPr>
      <dsp:spPr>
        <a:xfrm>
          <a:off x="4293837" y="1925"/>
          <a:ext cx="2522595" cy="1513557"/>
        </a:xfrm>
        <a:prstGeom prst="roundRect">
          <a:avLst>
            <a:gd name="adj" fmla="val 10000"/>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b="0" i="0" kern="1200" dirty="0">
              <a:solidFill>
                <a:srgbClr val="FFFFFF"/>
              </a:solidFill>
              <a:latin typeface="Calibri" panose="020F0502020204030204"/>
              <a:ea typeface="+mn-ea"/>
              <a:cs typeface="+mn-cs"/>
            </a:rPr>
            <a:t>Once </a:t>
          </a:r>
          <a:r>
            <a:rPr lang="en-GB" sz="1100" kern="1200" dirty="0">
              <a:solidFill>
                <a:srgbClr val="FFFFFF"/>
              </a:solidFill>
              <a:latin typeface="Calibri Light" panose="020F0302020204030204"/>
              <a:ea typeface="+mn-ea"/>
              <a:cs typeface="+mn-cs"/>
            </a:rPr>
            <a:t>the application window closes, all submitted applications will be sent to the respective NDO and County Chair.</a:t>
          </a:r>
          <a:endParaRPr lang="en-GB" sz="1100" kern="1200" dirty="0">
            <a:solidFill>
              <a:srgbClr val="FFFFFF"/>
            </a:solidFill>
            <a:latin typeface="Calibri" panose="020F0502020204030204"/>
            <a:ea typeface="+mn-ea"/>
            <a:cs typeface="+mn-cs"/>
          </a:endParaRPr>
        </a:p>
      </dsp:txBody>
      <dsp:txXfrm>
        <a:off x="4338168" y="46256"/>
        <a:ext cx="2433933" cy="1424895"/>
      </dsp:txXfrm>
    </dsp:sp>
    <dsp:sp modelId="{36249E20-BB28-4A32-9155-8CFB152BEB63}">
      <dsp:nvSpPr>
        <dsp:cNvPr id="0" name=""/>
        <dsp:cNvSpPr/>
      </dsp:nvSpPr>
      <dsp:spPr>
        <a:xfrm>
          <a:off x="7038421" y="445902"/>
          <a:ext cx="534790" cy="625603"/>
        </a:xfrm>
        <a:prstGeom prst="rightArrow">
          <a:avLst>
            <a:gd name="adj1" fmla="val 60000"/>
            <a:gd name="adj2" fmla="val 50000"/>
          </a:avLst>
        </a:prstGeom>
        <a:solidFill>
          <a:schemeClr val="accent2">
            <a:shade val="90000"/>
            <a:hueOff val="-287340"/>
            <a:satOff val="204"/>
            <a:lumOff val="160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7038421" y="571023"/>
        <a:ext cx="374353" cy="375361"/>
      </dsp:txXfrm>
    </dsp:sp>
    <dsp:sp modelId="{B45A3E3F-082B-44ED-B820-2C4B134D95F7}">
      <dsp:nvSpPr>
        <dsp:cNvPr id="0" name=""/>
        <dsp:cNvSpPr/>
      </dsp:nvSpPr>
      <dsp:spPr>
        <a:xfrm>
          <a:off x="7825471" y="1925"/>
          <a:ext cx="2522595" cy="1513557"/>
        </a:xfrm>
        <a:prstGeom prst="roundRect">
          <a:avLst>
            <a:gd name="adj" fmla="val 10000"/>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dirty="0">
              <a:solidFill>
                <a:srgbClr val="FFFFFF"/>
              </a:solidFill>
              <a:latin typeface="Calibri Light" panose="020F0302020204030204"/>
              <a:ea typeface="+mn-ea"/>
              <a:cs typeface="+mn-cs"/>
            </a:rPr>
            <a:t>County Chairs will take all applications to their CNA committee and make a decision around which club/section or group they would like to support.  Each county will only work with 1 club/section.</a:t>
          </a:r>
          <a:endParaRPr lang="en-GB" sz="1100" kern="1200" dirty="0">
            <a:solidFill>
              <a:srgbClr val="FFFFFF"/>
            </a:solidFill>
            <a:latin typeface="Calibri" panose="020F0502020204030204"/>
            <a:ea typeface="+mn-ea"/>
            <a:cs typeface="+mn-cs"/>
          </a:endParaRPr>
        </a:p>
      </dsp:txBody>
      <dsp:txXfrm>
        <a:off x="7869802" y="46256"/>
        <a:ext cx="2433933" cy="1424895"/>
      </dsp:txXfrm>
    </dsp:sp>
    <dsp:sp modelId="{27C23E37-187C-458C-AD3A-267DF7C21D56}">
      <dsp:nvSpPr>
        <dsp:cNvPr id="0" name=""/>
        <dsp:cNvSpPr/>
      </dsp:nvSpPr>
      <dsp:spPr>
        <a:xfrm rot="5400000">
          <a:off x="8831150" y="1670512"/>
          <a:ext cx="511238" cy="625603"/>
        </a:xfrm>
        <a:prstGeom prst="rightArrow">
          <a:avLst>
            <a:gd name="adj1" fmla="val 60000"/>
            <a:gd name="adj2" fmla="val 50000"/>
          </a:avLst>
        </a:prstGeom>
        <a:solidFill>
          <a:schemeClr val="accent2">
            <a:shade val="90000"/>
            <a:hueOff val="-574681"/>
            <a:satOff val="409"/>
            <a:lumOff val="321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8899089" y="1727695"/>
        <a:ext cx="375361" cy="357867"/>
      </dsp:txXfrm>
    </dsp:sp>
    <dsp:sp modelId="{1BC55D11-1119-44DA-BF3E-3104739D3700}">
      <dsp:nvSpPr>
        <dsp:cNvPr id="0" name=""/>
        <dsp:cNvSpPr/>
      </dsp:nvSpPr>
      <dsp:spPr>
        <a:xfrm>
          <a:off x="7825471" y="2480083"/>
          <a:ext cx="2522595" cy="1513557"/>
        </a:xfrm>
        <a:prstGeom prst="roundRect">
          <a:avLst>
            <a:gd name="adj" fmla="val 1000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b="0" i="0" kern="1200" dirty="0">
              <a:solidFill>
                <a:srgbClr val="FFFFFF"/>
              </a:solidFill>
              <a:latin typeface="Calibri" panose="020F0502020204030204"/>
              <a:ea typeface="+mn-ea"/>
              <a:cs typeface="+mn-cs"/>
            </a:rPr>
            <a:t>The </a:t>
          </a:r>
          <a:r>
            <a:rPr lang="en-GB" sz="1100" b="0" i="0" kern="1200" dirty="0">
              <a:solidFill>
                <a:srgbClr val="FFFFFF"/>
              </a:solidFill>
              <a:latin typeface="Calibri Light" panose="020F0302020204030204"/>
              <a:ea typeface="+mn-ea"/>
              <a:cs typeface="+mn-cs"/>
            </a:rPr>
            <a:t>CNA/Local NDO </a:t>
          </a:r>
          <a:r>
            <a:rPr lang="en-GB" sz="1100" b="0" i="0" kern="1200" dirty="0">
              <a:solidFill>
                <a:srgbClr val="FFFFFF"/>
              </a:solidFill>
              <a:latin typeface="Calibri" panose="020F0502020204030204"/>
              <a:ea typeface="+mn-ea"/>
              <a:cs typeface="+mn-cs"/>
            </a:rPr>
            <a:t>will confirm the</a:t>
          </a:r>
          <a:r>
            <a:rPr lang="en-GB" sz="1100" b="0" i="0" kern="1200" dirty="0">
              <a:solidFill>
                <a:srgbClr val="FFFFFF"/>
              </a:solidFill>
              <a:latin typeface="Calibri Light" panose="020F0302020204030204"/>
              <a:ea typeface="+mn-ea"/>
              <a:cs typeface="+mn-cs"/>
            </a:rPr>
            <a:t> outcome</a:t>
          </a:r>
          <a:r>
            <a:rPr lang="en-GB" sz="1100" b="0" i="0" kern="1200" dirty="0">
              <a:solidFill>
                <a:srgbClr val="FFFFFF"/>
              </a:solidFill>
              <a:latin typeface="Calibri" panose="020F0502020204030204"/>
              <a:ea typeface="+mn-ea"/>
              <a:cs typeface="+mn-cs"/>
            </a:rPr>
            <a:t> with the o</a:t>
          </a:r>
          <a:r>
            <a:rPr lang="en-GB" sz="1100" b="0" i="0" kern="1200" dirty="0">
              <a:solidFill>
                <a:srgbClr val="FFFFFF"/>
              </a:solidFill>
              <a:latin typeface="Calibri Light" panose="020F0302020204030204"/>
              <a:ea typeface="+mn-ea"/>
              <a:cs typeface="+mn-cs"/>
            </a:rPr>
            <a:t>ne successful club/section and</a:t>
          </a:r>
          <a:r>
            <a:rPr lang="en-GB" sz="1100" b="0" i="0" kern="1200" dirty="0">
              <a:solidFill>
                <a:srgbClr val="FFFFFF"/>
              </a:solidFill>
              <a:latin typeface="Calibri" panose="020F0502020204030204"/>
              <a:ea typeface="+mn-ea"/>
              <a:cs typeface="+mn-cs"/>
            </a:rPr>
            <a:t> </a:t>
          </a:r>
          <a:r>
            <a:rPr lang="en-GB" sz="1100" b="0" i="0" kern="1200" dirty="0">
              <a:solidFill>
                <a:srgbClr val="FFFFFF"/>
              </a:solidFill>
              <a:latin typeface="Calibri Light" panose="020F0302020204030204"/>
              <a:ea typeface="+mn-ea"/>
              <a:cs typeface="+mn-cs"/>
            </a:rPr>
            <a:t>NSW via the </a:t>
          </a:r>
          <a:r>
            <a:rPr lang="en-GB" sz="1100" b="1" i="0" kern="1200" dirty="0">
              <a:solidFill>
                <a:srgbClr val="FFFFFF"/>
              </a:solidFill>
              <a:latin typeface="Calibri Light" panose="020F0302020204030204"/>
              <a:ea typeface="+mn-ea"/>
              <a:cs typeface="+mn-cs"/>
            </a:rPr>
            <a:t>successful application form</a:t>
          </a:r>
          <a:r>
            <a:rPr lang="en-GB" sz="1100" b="0" i="0" kern="1200" dirty="0">
              <a:solidFill>
                <a:srgbClr val="FFFFFF"/>
              </a:solidFill>
              <a:latin typeface="Calibri Light" panose="020F0302020204030204"/>
              <a:ea typeface="+mn-ea"/>
              <a:cs typeface="+mn-cs"/>
            </a:rPr>
            <a:t> and </a:t>
          </a:r>
          <a:r>
            <a:rPr lang="en-GB" sz="1100" b="0" i="0" kern="1200" dirty="0">
              <a:solidFill>
                <a:srgbClr val="FFFFFF"/>
              </a:solidFill>
              <a:latin typeface="Calibri" panose="020F0502020204030204"/>
              <a:ea typeface="+mn-ea"/>
              <a:cs typeface="+mn-cs"/>
            </a:rPr>
            <a:t>arrange payment of the agreed amount</a:t>
          </a:r>
          <a:r>
            <a:rPr lang="en-GB" sz="1100" b="0" i="0" kern="1200" dirty="0">
              <a:solidFill>
                <a:srgbClr val="FFFFFF"/>
              </a:solidFill>
              <a:latin typeface="Calibri Light" panose="020F0302020204030204"/>
              <a:ea typeface="+mn-ea"/>
              <a:cs typeface="+mn-cs"/>
            </a:rPr>
            <a:t> </a:t>
          </a:r>
          <a:r>
            <a:rPr lang="en-GB" sz="1100" kern="1200" dirty="0">
              <a:solidFill>
                <a:srgbClr val="FFFFFF"/>
              </a:solidFill>
              <a:latin typeface="Calibri Light" panose="020F0302020204030204"/>
              <a:ea typeface="+mn-ea"/>
              <a:cs typeface="+mn-cs"/>
            </a:rPr>
            <a:t>from both CNA and NSW.</a:t>
          </a:r>
          <a:endParaRPr lang="en-GB" sz="1100" kern="1200" dirty="0">
            <a:solidFill>
              <a:srgbClr val="FFFFFF"/>
            </a:solidFill>
            <a:latin typeface="Calibri" panose="020F0502020204030204"/>
            <a:ea typeface="+mn-ea"/>
            <a:cs typeface="+mn-cs"/>
          </a:endParaRPr>
        </a:p>
      </dsp:txBody>
      <dsp:txXfrm>
        <a:off x="7869802" y="2524414"/>
        <a:ext cx="2433933" cy="14248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Layou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341B57-5F6B-8B6A-2A2A-00E42464972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81D01C-2D77-A360-8608-388B23E15AAA}"/>
              </a:ext>
            </a:extLst>
          </p:cNvPr>
          <p:cNvSpPr>
            <a:spLocks noGrp="1"/>
          </p:cNvSpPr>
          <p:nvPr>
            <p:ph type="title"/>
          </p:nvPr>
        </p:nvSpPr>
        <p:spPr>
          <a:xfrm>
            <a:off x="2351314" y="708213"/>
            <a:ext cx="7489372" cy="454932"/>
          </a:xfrm>
          <a:prstGeom prst="rect">
            <a:avLst/>
          </a:prstGeom>
        </p:spPr>
        <p:txBody>
          <a:bodyPr anchor="b"/>
          <a:lstStyle>
            <a:lvl1pPr>
              <a:defRPr sz="2400" b="1" i="0">
                <a:latin typeface="Gotham Rounded Bold" pitchFamily="2" charset="77"/>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D9A1359-F340-08E3-171D-02039FEECFE5}"/>
              </a:ext>
            </a:extLst>
          </p:cNvPr>
          <p:cNvSpPr>
            <a:spLocks noGrp="1"/>
          </p:cNvSpPr>
          <p:nvPr>
            <p:ph type="body" idx="1"/>
          </p:nvPr>
        </p:nvSpPr>
        <p:spPr>
          <a:xfrm>
            <a:off x="1270000" y="2102887"/>
            <a:ext cx="9652000" cy="2860999"/>
          </a:xfrm>
          <a:prstGeom prst="rect">
            <a:avLst/>
          </a:prstGeom>
        </p:spPr>
        <p:txBody>
          <a:bodyPr/>
          <a:lstStyle>
            <a:lvl1pPr marL="0" indent="0" algn="ctr">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5E55D683-DF1E-5F81-CEEB-5E15F37734A3}"/>
              </a:ext>
            </a:extLst>
          </p:cNvPr>
          <p:cNvSpPr>
            <a:spLocks noGrp="1"/>
          </p:cNvSpPr>
          <p:nvPr>
            <p:ph type="ftr" sz="quarter" idx="11"/>
          </p:nvPr>
        </p:nvSpPr>
        <p:spPr/>
        <p:txBody>
          <a:bodyPr/>
          <a:lstStyle>
            <a:lvl1pPr algn="r">
              <a:defRPr b="0" i="0">
                <a:latin typeface="Gotham Rounded Book" pitchFamily="2" charset="0"/>
              </a:defRPr>
            </a:lvl1pPr>
          </a:lstStyle>
          <a:p>
            <a:endParaRPr lang="en-US" dirty="0"/>
          </a:p>
        </p:txBody>
      </p:sp>
      <p:sp>
        <p:nvSpPr>
          <p:cNvPr id="12" name="Oval 11">
            <a:extLst>
              <a:ext uri="{FF2B5EF4-FFF2-40B4-BE49-F238E27FC236}">
                <a16:creationId xmlns:a16="http://schemas.microsoft.com/office/drawing/2014/main" id="{F4D88B9D-9CFF-FED3-E6F2-058B6D49D67E}"/>
              </a:ext>
            </a:extLst>
          </p:cNvPr>
          <p:cNvSpPr/>
          <p:nvPr userDrawn="1"/>
        </p:nvSpPr>
        <p:spPr>
          <a:xfrm>
            <a:off x="11485212" y="6475445"/>
            <a:ext cx="107302" cy="107302"/>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3" name="Oval 12">
            <a:extLst>
              <a:ext uri="{FF2B5EF4-FFF2-40B4-BE49-F238E27FC236}">
                <a16:creationId xmlns:a16="http://schemas.microsoft.com/office/drawing/2014/main" id="{686D9746-09D8-B660-53DB-DB6A3051B292}"/>
              </a:ext>
            </a:extLst>
          </p:cNvPr>
          <p:cNvSpPr/>
          <p:nvPr userDrawn="1"/>
        </p:nvSpPr>
        <p:spPr>
          <a:xfrm>
            <a:off x="11628223" y="6475445"/>
            <a:ext cx="107302" cy="10730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6" name="Oval 15">
            <a:extLst>
              <a:ext uri="{FF2B5EF4-FFF2-40B4-BE49-F238E27FC236}">
                <a16:creationId xmlns:a16="http://schemas.microsoft.com/office/drawing/2014/main" id="{F8208190-D3DA-3E1C-3E52-A80A6F319046}"/>
              </a:ext>
            </a:extLst>
          </p:cNvPr>
          <p:cNvSpPr/>
          <p:nvPr userDrawn="1"/>
        </p:nvSpPr>
        <p:spPr>
          <a:xfrm>
            <a:off x="11779900" y="6475445"/>
            <a:ext cx="107302" cy="107302"/>
          </a:xfrm>
          <a:prstGeom prst="ellipse">
            <a:avLst/>
          </a:prstGeom>
          <a:solidFill>
            <a:srgbClr val="EF0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424729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1A07-4ED8-901F-C7F6-3562DAEFE122}"/>
              </a:ext>
            </a:extLst>
          </p:cNvPr>
          <p:cNvSpPr>
            <a:spLocks noGrp="1"/>
          </p:cNvSpPr>
          <p:nvPr>
            <p:ph type="title"/>
          </p:nvPr>
        </p:nvSpPr>
        <p:spPr>
          <a:xfrm>
            <a:off x="838200" y="365125"/>
            <a:ext cx="10515600" cy="365125"/>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3FB9B7F9-2F97-DB1B-56B7-9867945D204E}"/>
              </a:ext>
            </a:extLst>
          </p:cNvPr>
          <p:cNvSpPr>
            <a:spLocks noGrp="1"/>
          </p:cNvSpPr>
          <p:nvPr>
            <p:ph type="ftr" sz="quarter" idx="10"/>
          </p:nvPr>
        </p:nvSpPr>
        <p:spPr/>
        <p:txBody>
          <a:bodyPr/>
          <a:lstStyle/>
          <a:p>
            <a:pPr algn="r"/>
            <a:r>
              <a:rPr lang="en-US"/>
              <a:t>Title of Presentation </a:t>
            </a:r>
            <a:endParaRPr lang="en-US" dirty="0"/>
          </a:p>
        </p:txBody>
      </p:sp>
      <p:sp>
        <p:nvSpPr>
          <p:cNvPr id="4" name="Subtitle 2">
            <a:extLst>
              <a:ext uri="{FF2B5EF4-FFF2-40B4-BE49-F238E27FC236}">
                <a16:creationId xmlns:a16="http://schemas.microsoft.com/office/drawing/2014/main" id="{1F0B4746-F98C-9799-27C6-180724B1648D}"/>
              </a:ext>
            </a:extLst>
          </p:cNvPr>
          <p:cNvSpPr>
            <a:spLocks noGrp="1"/>
          </p:cNvSpPr>
          <p:nvPr>
            <p:ph type="subTitle" idx="1" hasCustomPrompt="1"/>
          </p:nvPr>
        </p:nvSpPr>
        <p:spPr>
          <a:xfrm>
            <a:off x="1524000" y="1545115"/>
            <a:ext cx="9144000" cy="4260773"/>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Text</a:t>
            </a:r>
          </a:p>
        </p:txBody>
      </p:sp>
    </p:spTree>
    <p:extLst>
      <p:ext uri="{BB962C8B-B14F-4D97-AF65-F5344CB8AC3E}">
        <p14:creationId xmlns:p14="http://schemas.microsoft.com/office/powerpoint/2010/main" val="43442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074DAB-3753-2C04-5CC1-A7C570A6FF4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E51A24-C353-32C4-7B78-E091D1B1D7F9}"/>
              </a:ext>
            </a:extLst>
          </p:cNvPr>
          <p:cNvSpPr>
            <a:spLocks noGrp="1"/>
          </p:cNvSpPr>
          <p:nvPr>
            <p:ph type="title"/>
          </p:nvPr>
        </p:nvSpPr>
        <p:spPr>
          <a:xfrm>
            <a:off x="3078074" y="2512749"/>
            <a:ext cx="5671458" cy="1627866"/>
          </a:xfrm>
          <a:prstGeom prst="rect">
            <a:avLst/>
          </a:prstGeom>
        </p:spPr>
        <p:txBody>
          <a:bodyPr/>
          <a:lstStyle>
            <a:lvl1pPr>
              <a:defRPr sz="3600"/>
            </a:lvl1p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03C48630-0CCA-0647-FFB9-010244910047}"/>
              </a:ext>
            </a:extLst>
          </p:cNvPr>
          <p:cNvSpPr>
            <a:spLocks noGrp="1"/>
          </p:cNvSpPr>
          <p:nvPr>
            <p:ph type="ftr" sz="quarter" idx="10"/>
          </p:nvPr>
        </p:nvSpPr>
        <p:spPr/>
        <p:txBody>
          <a:bodyPr/>
          <a:lstStyle/>
          <a:p>
            <a:pPr algn="r"/>
            <a:r>
              <a:rPr lang="en-US"/>
              <a:t>Title of Presentation </a:t>
            </a:r>
            <a:endParaRPr lang="en-US" dirty="0"/>
          </a:p>
        </p:txBody>
      </p:sp>
      <p:pic>
        <p:nvPicPr>
          <p:cNvPr id="4" name="Picture 3">
            <a:extLst>
              <a:ext uri="{FF2B5EF4-FFF2-40B4-BE49-F238E27FC236}">
                <a16:creationId xmlns:a16="http://schemas.microsoft.com/office/drawing/2014/main" id="{3537A555-5588-8636-A324-B779F7049DED}"/>
              </a:ext>
            </a:extLst>
          </p:cNvPr>
          <p:cNvPicPr>
            <a:picLocks noChangeAspect="1"/>
          </p:cNvPicPr>
          <p:nvPr userDrawn="1"/>
        </p:nvPicPr>
        <p:blipFill>
          <a:blip r:embed="rId3"/>
          <a:srcRect/>
          <a:stretch/>
        </p:blipFill>
        <p:spPr>
          <a:xfrm>
            <a:off x="178905" y="290687"/>
            <a:ext cx="2564296" cy="1187125"/>
          </a:xfrm>
          <a:prstGeom prst="rect">
            <a:avLst/>
          </a:prstGeom>
        </p:spPr>
      </p:pic>
      <p:sp>
        <p:nvSpPr>
          <p:cNvPr id="7" name="Oval 6">
            <a:extLst>
              <a:ext uri="{FF2B5EF4-FFF2-40B4-BE49-F238E27FC236}">
                <a16:creationId xmlns:a16="http://schemas.microsoft.com/office/drawing/2014/main" id="{8D496B1E-7724-166B-9E91-B17D63D9D797}"/>
              </a:ext>
            </a:extLst>
          </p:cNvPr>
          <p:cNvSpPr/>
          <p:nvPr userDrawn="1"/>
        </p:nvSpPr>
        <p:spPr>
          <a:xfrm>
            <a:off x="11485212" y="6475445"/>
            <a:ext cx="107302" cy="107302"/>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8" name="Oval 7">
            <a:extLst>
              <a:ext uri="{FF2B5EF4-FFF2-40B4-BE49-F238E27FC236}">
                <a16:creationId xmlns:a16="http://schemas.microsoft.com/office/drawing/2014/main" id="{B8B75E24-B620-597C-A552-324E0CD77D50}"/>
              </a:ext>
            </a:extLst>
          </p:cNvPr>
          <p:cNvSpPr/>
          <p:nvPr userDrawn="1"/>
        </p:nvSpPr>
        <p:spPr>
          <a:xfrm>
            <a:off x="11628223" y="6475445"/>
            <a:ext cx="107302" cy="10730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Oval 8">
            <a:extLst>
              <a:ext uri="{FF2B5EF4-FFF2-40B4-BE49-F238E27FC236}">
                <a16:creationId xmlns:a16="http://schemas.microsoft.com/office/drawing/2014/main" id="{66015C4B-9E82-5F56-10F5-E76CBEB65B6E}"/>
              </a:ext>
            </a:extLst>
          </p:cNvPr>
          <p:cNvSpPr/>
          <p:nvPr userDrawn="1"/>
        </p:nvSpPr>
        <p:spPr>
          <a:xfrm>
            <a:off x="11779900" y="6475445"/>
            <a:ext cx="107302" cy="107302"/>
          </a:xfrm>
          <a:prstGeom prst="ellipse">
            <a:avLst/>
          </a:prstGeom>
          <a:solidFill>
            <a:srgbClr val="EF0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313723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BAE8BF-493A-833E-4712-7898CE14DCD7}"/>
              </a:ext>
            </a:extLst>
          </p:cNvPr>
          <p:cNvPicPr>
            <a:picLocks noChangeAspect="1"/>
          </p:cNvPicPr>
          <p:nvPr userDrawn="1"/>
        </p:nvPicPr>
        <p:blipFill>
          <a:blip r:embed="rId2"/>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DE8600D5-34B5-A7BB-4714-5C83A8E95089}"/>
              </a:ext>
            </a:extLst>
          </p:cNvPr>
          <p:cNvSpPr>
            <a:spLocks noGrp="1"/>
          </p:cNvSpPr>
          <p:nvPr>
            <p:ph type="ftr" sz="quarter" idx="10"/>
          </p:nvPr>
        </p:nvSpPr>
        <p:spPr/>
        <p:txBody>
          <a:bodyPr/>
          <a:lstStyle/>
          <a:p>
            <a:pPr algn="r"/>
            <a:r>
              <a:rPr lang="en-US"/>
              <a:t>Title of Presentation </a:t>
            </a:r>
            <a:endParaRPr lang="en-US" dirty="0"/>
          </a:p>
        </p:txBody>
      </p:sp>
      <p:sp>
        <p:nvSpPr>
          <p:cNvPr id="6" name="Content Placeholder 2">
            <a:extLst>
              <a:ext uri="{FF2B5EF4-FFF2-40B4-BE49-F238E27FC236}">
                <a16:creationId xmlns:a16="http://schemas.microsoft.com/office/drawing/2014/main" id="{F7767FDC-86B1-2628-335C-6546A03CB04E}"/>
              </a:ext>
            </a:extLst>
          </p:cNvPr>
          <p:cNvSpPr>
            <a:spLocks noGrp="1"/>
          </p:cNvSpPr>
          <p:nvPr>
            <p:ph idx="1" hasCustomPrompt="1"/>
          </p:nvPr>
        </p:nvSpPr>
        <p:spPr>
          <a:xfrm>
            <a:off x="8599714" y="3331029"/>
            <a:ext cx="2405743" cy="2035629"/>
          </a:xfrm>
          <a:prstGeom prst="rect">
            <a:avLst/>
          </a:prstGeom>
        </p:spPr>
        <p:txBody>
          <a:bodyPr/>
          <a:lstStyle>
            <a:lvl1pPr marL="0" indent="0" algn="ctr">
              <a:buNone/>
              <a:defRPr sz="1600">
                <a:solidFill>
                  <a:schemeClr val="bg1"/>
                </a:solidFill>
              </a:defRPr>
            </a:lvl1pPr>
            <a:lvl2pPr marL="457200" indent="0">
              <a:buNone/>
              <a:defRPr/>
            </a:lvl2pPr>
          </a:lstStyle>
          <a:p>
            <a:pPr lvl="0"/>
            <a:r>
              <a:rPr lang="en-GB" dirty="0"/>
              <a:t>Text</a:t>
            </a:r>
          </a:p>
        </p:txBody>
      </p:sp>
      <p:sp>
        <p:nvSpPr>
          <p:cNvPr id="7" name="Title 1">
            <a:extLst>
              <a:ext uri="{FF2B5EF4-FFF2-40B4-BE49-F238E27FC236}">
                <a16:creationId xmlns:a16="http://schemas.microsoft.com/office/drawing/2014/main" id="{A76A2A5F-358B-10DA-41EC-C48610C7CFFF}"/>
              </a:ext>
            </a:extLst>
          </p:cNvPr>
          <p:cNvSpPr>
            <a:spLocks noGrp="1"/>
          </p:cNvSpPr>
          <p:nvPr>
            <p:ph type="title"/>
          </p:nvPr>
        </p:nvSpPr>
        <p:spPr>
          <a:xfrm>
            <a:off x="1464128" y="2804319"/>
            <a:ext cx="5671458" cy="1053419"/>
          </a:xfrm>
          <a:prstGeom prst="rect">
            <a:avLst/>
          </a:prstGeom>
        </p:spPr>
        <p:txBody>
          <a:bodyPr/>
          <a:lstStyle>
            <a:lvl1pPr>
              <a:defRPr sz="3600"/>
            </a:lvl1pPr>
          </a:lstStyle>
          <a:p>
            <a:r>
              <a:rPr lang="en-GB" dirty="0"/>
              <a:t>Click to edit Master title style</a:t>
            </a:r>
            <a:endParaRPr lang="en-US" dirty="0"/>
          </a:p>
        </p:txBody>
      </p:sp>
    </p:spTree>
    <p:extLst>
      <p:ext uri="{BB962C8B-B14F-4D97-AF65-F5344CB8AC3E}">
        <p14:creationId xmlns:p14="http://schemas.microsoft.com/office/powerpoint/2010/main" val="1989299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3E5F64D-A42D-00A0-C60E-2FCC6F106E3D}"/>
              </a:ext>
            </a:extLst>
          </p:cNvPr>
          <p:cNvSpPr>
            <a:spLocks noGrp="1"/>
          </p:cNvSpPr>
          <p:nvPr>
            <p:ph type="ftr" sz="quarter" idx="3"/>
          </p:nvPr>
        </p:nvSpPr>
        <p:spPr>
          <a:xfrm>
            <a:off x="7392560" y="6347804"/>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Rounded Book" pitchFamily="2" charset="0"/>
              </a:defRPr>
            </a:lvl1pPr>
          </a:lstStyle>
          <a:p>
            <a:pPr algn="r"/>
            <a:r>
              <a:rPr lang="en-US" dirty="0"/>
              <a:t>Title of Presentation </a:t>
            </a:r>
          </a:p>
        </p:txBody>
      </p:sp>
      <p:sp>
        <p:nvSpPr>
          <p:cNvPr id="7" name="Oval 6">
            <a:extLst>
              <a:ext uri="{FF2B5EF4-FFF2-40B4-BE49-F238E27FC236}">
                <a16:creationId xmlns:a16="http://schemas.microsoft.com/office/drawing/2014/main" id="{F4F214E5-EC8E-86CB-4AD8-240C356333A0}"/>
              </a:ext>
            </a:extLst>
          </p:cNvPr>
          <p:cNvSpPr/>
          <p:nvPr userDrawn="1"/>
        </p:nvSpPr>
        <p:spPr>
          <a:xfrm>
            <a:off x="11463439" y="6475445"/>
            <a:ext cx="107302" cy="107302"/>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2" name="Oval 11">
            <a:extLst>
              <a:ext uri="{FF2B5EF4-FFF2-40B4-BE49-F238E27FC236}">
                <a16:creationId xmlns:a16="http://schemas.microsoft.com/office/drawing/2014/main" id="{2038919C-2160-8B21-4B80-5454A9D32CD7}"/>
              </a:ext>
            </a:extLst>
          </p:cNvPr>
          <p:cNvSpPr/>
          <p:nvPr userDrawn="1"/>
        </p:nvSpPr>
        <p:spPr>
          <a:xfrm>
            <a:off x="11606450" y="6475445"/>
            <a:ext cx="107302" cy="10730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Oval 18">
            <a:extLst>
              <a:ext uri="{FF2B5EF4-FFF2-40B4-BE49-F238E27FC236}">
                <a16:creationId xmlns:a16="http://schemas.microsoft.com/office/drawing/2014/main" id="{B3BAC1F3-A578-7224-7EEF-474A2D12C050}"/>
              </a:ext>
            </a:extLst>
          </p:cNvPr>
          <p:cNvSpPr/>
          <p:nvPr userDrawn="1"/>
        </p:nvSpPr>
        <p:spPr>
          <a:xfrm>
            <a:off x="11769014" y="6475445"/>
            <a:ext cx="107302" cy="107302"/>
          </a:xfrm>
          <a:prstGeom prst="ellipse">
            <a:avLst/>
          </a:prstGeom>
          <a:solidFill>
            <a:srgbClr val="EF0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2651529443"/>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62" r:id="rId3"/>
    <p:sldLayoutId id="2147483664" r:id="rId4"/>
  </p:sldLayoutIdLst>
  <p:txStyles>
    <p:titleStyle>
      <a:lvl1pPr algn="ctr" defTabSz="914400" rtl="0" eaLnBrk="1" latinLnBrk="0" hangingPunct="1">
        <a:lnSpc>
          <a:spcPct val="90000"/>
        </a:lnSpc>
        <a:spcBef>
          <a:spcPct val="0"/>
        </a:spcBef>
        <a:buNone/>
        <a:defRPr sz="2000" b="0" i="0" kern="1200" spc="300">
          <a:solidFill>
            <a:schemeClr val="tx1"/>
          </a:solidFill>
          <a:latin typeface="Gotham Rounded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Rounded Boo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Rounded Boo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Rounded Boo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Rounded Boo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Rounded Boo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3_6261C98C.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mailto:Fern.Noott@englandnetball.co.uk" TargetMode="External"/><Relationship Id="rId7" Type="http://schemas.openxmlformats.org/officeDocument/2006/relationships/hyperlink" Target="mailto:Anna.Young@englandnetball.co.uk" TargetMode="External"/><Relationship Id="rId2" Type="http://schemas.openxmlformats.org/officeDocument/2006/relationships/hyperlink" Target="mailto:emily.lemoir@englandnetball.co.uk" TargetMode="External"/><Relationship Id="rId1" Type="http://schemas.openxmlformats.org/officeDocument/2006/relationships/slideLayout" Target="../slideLayouts/slideLayout2.xml"/><Relationship Id="rId6" Type="http://schemas.openxmlformats.org/officeDocument/2006/relationships/hyperlink" Target="mailto:Alice.Skuse@englandnetball.co.uk" TargetMode="External"/><Relationship Id="rId5" Type="http://schemas.openxmlformats.org/officeDocument/2006/relationships/hyperlink" Target="mailto:Sarah.Clark@englandnetball.co.uk" TargetMode="External"/><Relationship Id="rId4" Type="http://schemas.openxmlformats.org/officeDocument/2006/relationships/hyperlink" Target="mailto:Johanna.Templeman@englandnetball.co.u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069D1-B441-2742-398F-710BFEC89E80}"/>
              </a:ext>
            </a:extLst>
          </p:cNvPr>
          <p:cNvSpPr>
            <a:spLocks noGrp="1"/>
          </p:cNvSpPr>
          <p:nvPr>
            <p:ph type="title"/>
          </p:nvPr>
        </p:nvSpPr>
        <p:spPr>
          <a:xfrm>
            <a:off x="2822032" y="1558743"/>
            <a:ext cx="7195458" cy="1082173"/>
          </a:xfrm>
        </p:spPr>
        <p:txBody>
          <a:bodyPr lIns="91440" tIns="45720" rIns="91440" bIns="45720" anchor="t"/>
          <a:lstStyle/>
          <a:p>
            <a:r>
              <a:rPr lang="en-US" sz="6000" b="1" dirty="0">
                <a:latin typeface="Calibri"/>
                <a:ea typeface="Calibri"/>
                <a:cs typeface="Calibri"/>
              </a:rPr>
              <a:t>Club Starter Fund</a:t>
            </a:r>
          </a:p>
        </p:txBody>
      </p:sp>
      <p:sp>
        <p:nvSpPr>
          <p:cNvPr id="5" name="Oval 4">
            <a:extLst>
              <a:ext uri="{FF2B5EF4-FFF2-40B4-BE49-F238E27FC236}">
                <a16:creationId xmlns:a16="http://schemas.microsoft.com/office/drawing/2014/main" id="{62020428-3255-9E84-10DF-706DF08DC074}"/>
              </a:ext>
            </a:extLst>
          </p:cNvPr>
          <p:cNvSpPr/>
          <p:nvPr/>
        </p:nvSpPr>
        <p:spPr>
          <a:xfrm>
            <a:off x="7629346" y="2275697"/>
            <a:ext cx="4422954" cy="402350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FA3F10D1-938F-9BBC-6D82-B52492A46A93}"/>
              </a:ext>
            </a:extLst>
          </p:cNvPr>
          <p:cNvSpPr>
            <a:spLocks noGrp="1"/>
          </p:cNvSpPr>
          <p:nvPr>
            <p:ph idx="1"/>
          </p:nvPr>
        </p:nvSpPr>
        <p:spPr>
          <a:xfrm>
            <a:off x="3340645" y="2640916"/>
            <a:ext cx="6158232" cy="1963743"/>
          </a:xfrm>
        </p:spPr>
        <p:txBody>
          <a:bodyPr lIns="91440" tIns="45720" rIns="91440" bIns="45720" anchor="t"/>
          <a:lstStyle/>
          <a:p>
            <a:r>
              <a:rPr lang="en-US" sz="5400" b="1" dirty="0">
                <a:solidFill>
                  <a:schemeClr val="tx1"/>
                </a:solidFill>
                <a:latin typeface="Calibri"/>
                <a:ea typeface="Calibri"/>
                <a:cs typeface="Calibri"/>
              </a:rPr>
              <a:t>Guide for Clubs</a:t>
            </a:r>
          </a:p>
        </p:txBody>
      </p:sp>
    </p:spTree>
    <p:extLst>
      <p:ext uri="{BB962C8B-B14F-4D97-AF65-F5344CB8AC3E}">
        <p14:creationId xmlns:p14="http://schemas.microsoft.com/office/powerpoint/2010/main" val="135184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5398-8C21-C0E0-1855-733525739B49}"/>
              </a:ext>
            </a:extLst>
          </p:cNvPr>
          <p:cNvSpPr>
            <a:spLocks noGrp="1"/>
          </p:cNvSpPr>
          <p:nvPr>
            <p:ph type="title"/>
          </p:nvPr>
        </p:nvSpPr>
        <p:spPr/>
        <p:txBody>
          <a:bodyPr lIns="91440" tIns="45720" rIns="91440" bIns="45720" anchor="b"/>
          <a:lstStyle/>
          <a:p>
            <a:r>
              <a:rPr lang="en-US" sz="4000" dirty="0">
                <a:latin typeface="Calibri"/>
                <a:ea typeface="Calibri"/>
                <a:cs typeface="Calibri"/>
              </a:rPr>
              <a:t>Application Guide</a:t>
            </a:r>
          </a:p>
        </p:txBody>
      </p:sp>
      <p:sp>
        <p:nvSpPr>
          <p:cNvPr id="3" name="Text Placeholder 2">
            <a:extLst>
              <a:ext uri="{FF2B5EF4-FFF2-40B4-BE49-F238E27FC236}">
                <a16:creationId xmlns:a16="http://schemas.microsoft.com/office/drawing/2014/main" id="{253699F8-298F-B95C-3781-4D17AB2BD5CA}"/>
              </a:ext>
            </a:extLst>
          </p:cNvPr>
          <p:cNvSpPr>
            <a:spLocks noGrp="1"/>
          </p:cNvSpPr>
          <p:nvPr>
            <p:ph type="body" idx="1"/>
          </p:nvPr>
        </p:nvSpPr>
        <p:spPr/>
        <p:txBody>
          <a:bodyPr lIns="91440" tIns="45720" rIns="91440" bIns="45720" anchor="t"/>
          <a:lstStyle/>
          <a:p>
            <a:pPr marL="342900" indent="-342900" rtl="0" fontAlgn="base">
              <a:buFont typeface="+mj-lt"/>
              <a:buAutoNum type="arabicPeriod"/>
            </a:pPr>
            <a:r>
              <a:rPr lang="en-GB" sz="1800" i="0" dirty="0">
                <a:solidFill>
                  <a:srgbClr val="000000"/>
                </a:solidFill>
                <a:effectLst/>
                <a:highlight>
                  <a:srgbClr val="FFFFFF"/>
                </a:highlight>
                <a:latin typeface="Calibri"/>
                <a:ea typeface="Calibri"/>
                <a:cs typeface="Calibri"/>
              </a:rPr>
              <a:t>About the fund</a:t>
            </a:r>
            <a:r>
              <a:rPr lang="en-GB" sz="1800" b="0" i="0" dirty="0">
                <a:solidFill>
                  <a:srgbClr val="000000"/>
                </a:solidFill>
                <a:effectLst/>
                <a:highlight>
                  <a:srgbClr val="FFFFFF"/>
                </a:highlight>
                <a:latin typeface="Calibri"/>
                <a:ea typeface="Calibri"/>
                <a:cs typeface="Calibri"/>
              </a:rPr>
              <a:t> </a:t>
            </a:r>
            <a:endParaRPr lang="en-US"/>
          </a:p>
          <a:p>
            <a:pPr marL="342900" indent="-342900" rtl="0" fontAlgn="base">
              <a:buFont typeface="+mj-lt"/>
              <a:buAutoNum type="arabicPeriod"/>
            </a:pPr>
            <a:r>
              <a:rPr lang="en-GB" sz="1800" i="0" dirty="0">
                <a:solidFill>
                  <a:srgbClr val="000000"/>
                </a:solidFill>
                <a:effectLst/>
                <a:highlight>
                  <a:srgbClr val="FFFFFF"/>
                </a:highlight>
                <a:latin typeface="Calibri"/>
                <a:ea typeface="Calibri"/>
                <a:cs typeface="Calibri"/>
              </a:rPr>
              <a:t>Criteria</a:t>
            </a:r>
            <a:r>
              <a:rPr lang="en-GB" sz="1800" b="0" i="0" dirty="0">
                <a:solidFill>
                  <a:srgbClr val="000000"/>
                </a:solidFill>
                <a:effectLst/>
                <a:highlight>
                  <a:srgbClr val="FFFFFF"/>
                </a:highlight>
                <a:latin typeface="Calibri"/>
                <a:ea typeface="Calibri"/>
                <a:cs typeface="Calibri"/>
              </a:rPr>
              <a:t> </a:t>
            </a:r>
          </a:p>
          <a:p>
            <a:pPr marL="342900" indent="-342900">
              <a:buAutoNum type="arabicPeriod"/>
            </a:pPr>
            <a:r>
              <a:rPr lang="en-GB" sz="1800" dirty="0">
                <a:solidFill>
                  <a:srgbClr val="000000"/>
                </a:solidFill>
                <a:highlight>
                  <a:srgbClr val="FFFFFF"/>
                </a:highlight>
                <a:latin typeface="Calibri"/>
                <a:ea typeface="Calibri"/>
                <a:cs typeface="Calibri"/>
              </a:rPr>
              <a:t>Application Information</a:t>
            </a:r>
          </a:p>
          <a:p>
            <a:pPr marL="342900" indent="-342900" rtl="0" fontAlgn="base">
              <a:buFont typeface="+mj-lt"/>
              <a:buAutoNum type="arabicPeriod"/>
            </a:pPr>
            <a:r>
              <a:rPr lang="en-GB" sz="1800" i="0" dirty="0">
                <a:solidFill>
                  <a:srgbClr val="000000"/>
                </a:solidFill>
                <a:effectLst/>
                <a:highlight>
                  <a:srgbClr val="FFFFFF"/>
                </a:highlight>
                <a:latin typeface="Calibri"/>
                <a:ea typeface="Calibri"/>
                <a:cs typeface="Calibri"/>
              </a:rPr>
              <a:t>Reviewing Applications</a:t>
            </a:r>
            <a:r>
              <a:rPr lang="en-GB" sz="1800" b="0" i="0" dirty="0">
                <a:solidFill>
                  <a:srgbClr val="000000"/>
                </a:solidFill>
                <a:effectLst/>
                <a:highlight>
                  <a:srgbClr val="FFFFFF"/>
                </a:highlight>
                <a:latin typeface="Calibri"/>
                <a:ea typeface="Calibri"/>
                <a:cs typeface="Calibri"/>
              </a:rPr>
              <a:t> </a:t>
            </a:r>
          </a:p>
          <a:p>
            <a:pPr marL="342900" indent="-342900" rtl="0" fontAlgn="base">
              <a:buFont typeface="+mj-lt"/>
              <a:buAutoNum type="arabicPeriod"/>
            </a:pPr>
            <a:r>
              <a:rPr lang="en-GB" sz="1800" i="0" dirty="0">
                <a:solidFill>
                  <a:srgbClr val="000000"/>
                </a:solidFill>
                <a:effectLst/>
                <a:highlight>
                  <a:srgbClr val="FFFFFF"/>
                </a:highlight>
                <a:latin typeface="Calibri"/>
                <a:ea typeface="Calibri"/>
                <a:cs typeface="Calibri"/>
              </a:rPr>
              <a:t>Terms and Conditions</a:t>
            </a:r>
            <a:r>
              <a:rPr lang="en-GB" sz="1800" b="0" i="0" dirty="0">
                <a:solidFill>
                  <a:srgbClr val="000000"/>
                </a:solidFill>
                <a:effectLst/>
                <a:highlight>
                  <a:srgbClr val="FFFFFF"/>
                </a:highlight>
                <a:latin typeface="Calibri"/>
                <a:ea typeface="Calibri"/>
                <a:cs typeface="Calibri"/>
              </a:rPr>
              <a:t> </a:t>
            </a:r>
          </a:p>
          <a:p>
            <a:pPr marL="342900" indent="-342900" rtl="0" fontAlgn="base">
              <a:buFont typeface="+mj-lt"/>
              <a:buAutoNum type="arabicPeriod"/>
            </a:pPr>
            <a:r>
              <a:rPr lang="en-GB" sz="1800" dirty="0">
                <a:solidFill>
                  <a:srgbClr val="000000"/>
                </a:solidFill>
                <a:highlight>
                  <a:srgbClr val="FFFFFF"/>
                </a:highlight>
                <a:latin typeface="Calibri"/>
                <a:ea typeface="Calibri"/>
                <a:cs typeface="Calibri"/>
              </a:rPr>
              <a:t>NDO Contacts</a:t>
            </a:r>
            <a:endParaRPr lang="en-GB" sz="1800" i="0" dirty="0">
              <a:solidFill>
                <a:srgbClr val="000000"/>
              </a:solidFill>
              <a:effectLst/>
              <a:highlight>
                <a:srgbClr val="FFFFFF"/>
              </a:highlight>
              <a:latin typeface="Calibri"/>
              <a:ea typeface="Calibri"/>
              <a:cs typeface="Calibri"/>
            </a:endParaRPr>
          </a:p>
          <a:p>
            <a:endParaRPr lang="en-US" dirty="0"/>
          </a:p>
        </p:txBody>
      </p:sp>
    </p:spTree>
    <p:extLst>
      <p:ext uri="{BB962C8B-B14F-4D97-AF65-F5344CB8AC3E}">
        <p14:creationId xmlns:p14="http://schemas.microsoft.com/office/powerpoint/2010/main" val="1362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2962-092B-F687-E455-122B26469EF5}"/>
              </a:ext>
            </a:extLst>
          </p:cNvPr>
          <p:cNvSpPr>
            <a:spLocks noGrp="1"/>
          </p:cNvSpPr>
          <p:nvPr>
            <p:ph type="title"/>
          </p:nvPr>
        </p:nvSpPr>
        <p:spPr/>
        <p:txBody>
          <a:bodyPr lIns="91440" tIns="45720" rIns="91440" bIns="45720" anchor="t"/>
          <a:lstStyle/>
          <a:p>
            <a:r>
              <a:rPr lang="en-US" b="1" dirty="0">
                <a:latin typeface="Calibri"/>
                <a:ea typeface="Calibri"/>
                <a:cs typeface="Calibri"/>
              </a:rPr>
              <a:t>1. About the fund</a:t>
            </a:r>
            <a:r>
              <a:rPr lang="en-US" dirty="0">
                <a:latin typeface="Calibri"/>
                <a:ea typeface="Calibri"/>
                <a:cs typeface="Calibri"/>
              </a:rPr>
              <a:t> </a:t>
            </a:r>
          </a:p>
        </p:txBody>
      </p:sp>
      <p:sp>
        <p:nvSpPr>
          <p:cNvPr id="3" name="Subtitle 2">
            <a:extLst>
              <a:ext uri="{FF2B5EF4-FFF2-40B4-BE49-F238E27FC236}">
                <a16:creationId xmlns:a16="http://schemas.microsoft.com/office/drawing/2014/main" id="{8374579D-3049-E052-A6FB-DBEE7A0E1005}"/>
              </a:ext>
            </a:extLst>
          </p:cNvPr>
          <p:cNvSpPr>
            <a:spLocks noGrp="1"/>
          </p:cNvSpPr>
          <p:nvPr>
            <p:ph type="subTitle" idx="1"/>
          </p:nvPr>
        </p:nvSpPr>
        <p:spPr>
          <a:xfrm>
            <a:off x="838200" y="960119"/>
            <a:ext cx="10683240" cy="5212081"/>
          </a:xfrm>
        </p:spPr>
        <p:txBody>
          <a:bodyPr lIns="91440" tIns="45720" rIns="91440" bIns="45720" anchor="t"/>
          <a:lstStyle/>
          <a:p>
            <a:pPr fontAlgn="base"/>
            <a:r>
              <a:rPr lang="en-GB" sz="1400" b="0" i="0" dirty="0">
                <a:solidFill>
                  <a:srgbClr val="000000"/>
                </a:solidFill>
                <a:effectLst/>
                <a:highlight>
                  <a:srgbClr val="FFFFFF"/>
                </a:highlight>
                <a:latin typeface="Calibri"/>
                <a:ea typeface="Calibri"/>
                <a:cs typeface="Calibri"/>
              </a:rPr>
              <a:t>The fund is designed to support new clubs and </a:t>
            </a:r>
            <a:r>
              <a:rPr lang="en-GB" sz="1400" dirty="0">
                <a:solidFill>
                  <a:srgbClr val="000000"/>
                </a:solidFill>
                <a:highlight>
                  <a:srgbClr val="FFFFFF"/>
                </a:highlight>
                <a:latin typeface="Calibri"/>
                <a:ea typeface="Calibri"/>
                <a:cs typeface="Calibri"/>
              </a:rPr>
              <a:t>new sections</a:t>
            </a:r>
            <a:r>
              <a:rPr lang="en-GB" sz="1400" b="0" i="0" dirty="0">
                <a:solidFill>
                  <a:srgbClr val="000000"/>
                </a:solidFill>
                <a:effectLst/>
                <a:highlight>
                  <a:srgbClr val="FFFFFF"/>
                </a:highlight>
                <a:latin typeface="Calibri"/>
                <a:ea typeface="Calibri"/>
                <a:cs typeface="Calibri"/>
              </a:rPr>
              <a:t> of clubs. The fund is a partnership between Netball South West (NSW) and County Netball Associations (CNA) to support more people to get involved in clubs and ultimately become members and experience the benefits of playing netball within our region's local clubs and leagues. </a:t>
            </a:r>
            <a:r>
              <a:rPr lang="en-GB" sz="1400" err="1">
                <a:solidFill>
                  <a:srgbClr val="000000"/>
                </a:solidFill>
                <a:latin typeface="Calibri"/>
                <a:ea typeface="Calibri"/>
                <a:cs typeface="Calibri"/>
              </a:rPr>
              <a:t>NETBALLHer</a:t>
            </a:r>
            <a:r>
              <a:rPr lang="en-GB" sz="1400" dirty="0">
                <a:solidFill>
                  <a:srgbClr val="000000"/>
                </a:solidFill>
                <a:latin typeface="Calibri"/>
                <a:ea typeface="Calibri"/>
                <a:cs typeface="Calibri"/>
              </a:rPr>
              <a:t> is at the heart of everything NSW and EN do, and we would like to see this reflected in the fund.</a:t>
            </a:r>
            <a:endParaRPr lang="en-GB" sz="1400" b="0" i="0" dirty="0">
              <a:solidFill>
                <a:srgbClr val="000000"/>
              </a:solidFill>
              <a:effectLst/>
              <a:latin typeface="Calibri"/>
              <a:ea typeface="Calibri"/>
              <a:cs typeface="Calibri"/>
            </a:endParaRPr>
          </a:p>
          <a:p>
            <a:pPr fontAlgn="base"/>
            <a:r>
              <a:rPr lang="en-GB" sz="1400" b="1" i="0" dirty="0">
                <a:solidFill>
                  <a:srgbClr val="000000"/>
                </a:solidFill>
                <a:effectLst/>
                <a:latin typeface="Calibri"/>
                <a:ea typeface="Calibri"/>
                <a:cs typeface="Calibri"/>
              </a:rPr>
              <a:t>The funding is capped at £</a:t>
            </a:r>
            <a:r>
              <a:rPr lang="en-GB" sz="1400" b="1" dirty="0">
                <a:solidFill>
                  <a:srgbClr val="000000"/>
                </a:solidFill>
                <a:latin typeface="Calibri"/>
                <a:ea typeface="Calibri"/>
                <a:cs typeface="Calibri"/>
              </a:rPr>
              <a:t>400</a:t>
            </a:r>
            <a:r>
              <a:rPr lang="en-GB" sz="1400" b="1" i="0" dirty="0">
                <a:solidFill>
                  <a:srgbClr val="000000"/>
                </a:solidFill>
                <a:effectLst/>
                <a:latin typeface="Calibri"/>
                <a:ea typeface="Calibri"/>
                <a:cs typeface="Calibri"/>
              </a:rPr>
              <a:t> per club with the amount contributed by the CAN and NSW to be determined by </a:t>
            </a:r>
            <a:r>
              <a:rPr lang="en-GB" sz="1400" b="1" dirty="0">
                <a:solidFill>
                  <a:srgbClr val="000000"/>
                </a:solidFill>
                <a:latin typeface="Calibri"/>
                <a:ea typeface="Calibri"/>
                <a:cs typeface="Calibri"/>
              </a:rPr>
              <a:t>your</a:t>
            </a:r>
            <a:r>
              <a:rPr lang="en-GB" sz="1400" b="1" i="0" dirty="0">
                <a:solidFill>
                  <a:srgbClr val="000000"/>
                </a:solidFill>
                <a:effectLst/>
                <a:latin typeface="Calibri"/>
                <a:ea typeface="Calibri"/>
                <a:cs typeface="Calibri"/>
              </a:rPr>
              <a:t> </a:t>
            </a:r>
            <a:r>
              <a:rPr lang="en-GB" sz="1400" b="1" dirty="0">
                <a:solidFill>
                  <a:srgbClr val="000000"/>
                </a:solidFill>
                <a:latin typeface="Calibri"/>
                <a:ea typeface="Calibri"/>
                <a:cs typeface="Calibri"/>
              </a:rPr>
              <a:t>County</a:t>
            </a:r>
            <a:r>
              <a:rPr lang="en-GB" sz="1400" b="1" i="0" dirty="0">
                <a:solidFill>
                  <a:srgbClr val="000000"/>
                </a:solidFill>
                <a:effectLst/>
                <a:latin typeface="Calibri"/>
                <a:ea typeface="Calibri"/>
                <a:cs typeface="Calibri"/>
              </a:rPr>
              <a:t> </a:t>
            </a:r>
            <a:r>
              <a:rPr lang="en-GB" sz="1400" b="1" dirty="0">
                <a:solidFill>
                  <a:srgbClr val="000000"/>
                </a:solidFill>
                <a:latin typeface="Calibri"/>
                <a:ea typeface="Calibri"/>
                <a:cs typeface="Calibri"/>
              </a:rPr>
              <a:t>Netball Association. NSW will match whatever the CAN is contributing to a maximum of £200</a:t>
            </a:r>
            <a:endParaRPr lang="en-GB" sz="1400" b="1" i="0" dirty="0">
              <a:solidFill>
                <a:srgbClr val="000000"/>
              </a:solidFill>
              <a:effectLst/>
              <a:latin typeface="Calibri"/>
              <a:ea typeface="Calibri"/>
              <a:cs typeface="Calibri"/>
            </a:endParaRPr>
          </a:p>
          <a:p>
            <a:r>
              <a:rPr lang="en-GB" sz="1400" b="1" dirty="0">
                <a:solidFill>
                  <a:srgbClr val="000000"/>
                </a:solidFill>
                <a:latin typeface="Calibri"/>
                <a:ea typeface="Calibri"/>
                <a:cs typeface="Calibri"/>
              </a:rPr>
              <a:t>Each CAN will work with NSW to select one club to work with during the 25/26 season.</a:t>
            </a:r>
          </a:p>
          <a:p>
            <a:pPr algn="l" rtl="0" fontAlgn="base"/>
            <a:r>
              <a:rPr lang="en-GB" sz="1400" b="0" i="0" dirty="0">
                <a:solidFill>
                  <a:srgbClr val="000000"/>
                </a:solidFill>
                <a:effectLst/>
                <a:highlight>
                  <a:srgbClr val="FFFFFF"/>
                </a:highlight>
                <a:latin typeface="Calibri"/>
                <a:ea typeface="Calibri"/>
                <a:cs typeface="Calibri"/>
              </a:rPr>
              <a:t>The fund can be used for costs associated with starting a new club or section.  </a:t>
            </a:r>
          </a:p>
          <a:p>
            <a:pPr algn="l" rtl="0" fontAlgn="base"/>
            <a:r>
              <a:rPr lang="en-GB" sz="1400" b="1" i="0" dirty="0">
                <a:solidFill>
                  <a:srgbClr val="000000"/>
                </a:solidFill>
                <a:effectLst/>
                <a:highlight>
                  <a:srgbClr val="FFFFFF"/>
                </a:highlight>
                <a:latin typeface="Calibri"/>
                <a:ea typeface="Calibri"/>
                <a:cs typeface="Calibri"/>
              </a:rPr>
              <a:t>Including:  </a:t>
            </a:r>
          </a:p>
          <a:p>
            <a:pPr marL="285750" indent="-285750" algn="l" rtl="0" fontAlgn="base">
              <a:buFont typeface="Wingdings" panose="05000000000000000000" pitchFamily="2" charset="2"/>
              <a:buChar char="§"/>
            </a:pPr>
            <a:r>
              <a:rPr lang="en-GB" sz="1400" b="0" i="0" dirty="0">
                <a:solidFill>
                  <a:srgbClr val="000000"/>
                </a:solidFill>
                <a:effectLst/>
                <a:latin typeface="Calibri"/>
                <a:ea typeface="Calibri"/>
                <a:cs typeface="Calibri"/>
              </a:rPr>
              <a:t>Court Hire Costs. </a:t>
            </a:r>
          </a:p>
          <a:p>
            <a:pPr marL="285750" indent="-285750" algn="l" rtl="0" fontAlgn="base">
              <a:buFont typeface="Wingdings" panose="05000000000000000000" pitchFamily="2" charset="2"/>
              <a:buChar char="§"/>
            </a:pPr>
            <a:r>
              <a:rPr lang="en-GB" sz="1400" b="0" i="0" dirty="0">
                <a:solidFill>
                  <a:srgbClr val="000000"/>
                </a:solidFill>
                <a:effectLst/>
                <a:latin typeface="Calibri"/>
                <a:ea typeface="Calibri"/>
                <a:cs typeface="Calibri"/>
              </a:rPr>
              <a:t>Equipment (bibs, balls, cones etc). </a:t>
            </a:r>
          </a:p>
          <a:p>
            <a:pPr marL="285750" indent="-285750" algn="l" rtl="0" fontAlgn="base">
              <a:buFont typeface="Wingdings" panose="05000000000000000000" pitchFamily="2" charset="2"/>
              <a:buChar char="§"/>
            </a:pPr>
            <a:r>
              <a:rPr lang="en-GB" sz="1400" b="0" i="0" dirty="0">
                <a:solidFill>
                  <a:srgbClr val="000000"/>
                </a:solidFill>
                <a:effectLst/>
                <a:latin typeface="Calibri"/>
                <a:ea typeface="Calibri"/>
                <a:cs typeface="Calibri"/>
              </a:rPr>
              <a:t>England Netball courses for coaches or umpires where counties do not provide this separately. </a:t>
            </a:r>
          </a:p>
          <a:p>
            <a:pPr marL="285750" indent="-285750" fontAlgn="base">
              <a:buFont typeface="Wingdings" panose="05000000000000000000" pitchFamily="2" charset="2"/>
              <a:buChar char="§"/>
            </a:pPr>
            <a:r>
              <a:rPr lang="en-GB" sz="1400" b="0" i="0" dirty="0">
                <a:solidFill>
                  <a:srgbClr val="000000"/>
                </a:solidFill>
                <a:effectLst/>
                <a:latin typeface="Calibri"/>
                <a:ea typeface="Calibri"/>
                <a:cs typeface="Calibri"/>
              </a:rPr>
              <a:t>Other training for coaches and volunteers such as first aid and safeguarding</a:t>
            </a:r>
            <a:r>
              <a:rPr lang="en-GB" sz="1400" dirty="0">
                <a:solidFill>
                  <a:srgbClr val="000000"/>
                </a:solidFill>
                <a:latin typeface="Calibri"/>
                <a:ea typeface="Calibri"/>
                <a:cs typeface="Calibri"/>
              </a:rPr>
              <a:t>., </a:t>
            </a:r>
            <a:r>
              <a:rPr lang="en-GB" sz="1400" err="1">
                <a:solidFill>
                  <a:srgbClr val="000000"/>
                </a:solidFill>
                <a:latin typeface="Calibri"/>
                <a:ea typeface="Calibri"/>
                <a:cs typeface="Calibri"/>
              </a:rPr>
              <a:t>NETBALLHer</a:t>
            </a:r>
            <a:r>
              <a:rPr lang="en-GB" sz="1400" dirty="0">
                <a:solidFill>
                  <a:srgbClr val="000000"/>
                </a:solidFill>
                <a:latin typeface="Calibri"/>
                <a:ea typeface="Calibri"/>
                <a:cs typeface="Calibri"/>
              </a:rPr>
              <a:t> CPD, Neurodiversity Training.</a:t>
            </a:r>
            <a:endParaRPr lang="en-GB" sz="1400" b="0" i="0" dirty="0">
              <a:solidFill>
                <a:srgbClr val="000000"/>
              </a:solidFill>
              <a:effectLst/>
              <a:latin typeface="Calibri"/>
              <a:ea typeface="Calibri"/>
              <a:cs typeface="Calibri"/>
            </a:endParaRPr>
          </a:p>
          <a:p>
            <a:pPr algn="l" rtl="0" fontAlgn="base"/>
            <a:endParaRPr lang="en-GB" sz="1400" b="1" i="0" dirty="0">
              <a:solidFill>
                <a:srgbClr val="000000"/>
              </a:solidFill>
              <a:effectLst/>
              <a:highlight>
                <a:srgbClr val="FFFFFF"/>
              </a:highlight>
              <a:latin typeface="Calibri"/>
              <a:ea typeface="Calibri"/>
              <a:cs typeface="Calibri"/>
            </a:endParaRPr>
          </a:p>
          <a:p>
            <a:pPr algn="l" rtl="0" fontAlgn="base"/>
            <a:r>
              <a:rPr lang="en-GB" sz="1400" b="1" i="0" dirty="0">
                <a:solidFill>
                  <a:srgbClr val="000000"/>
                </a:solidFill>
                <a:effectLst/>
                <a:highlight>
                  <a:srgbClr val="FFFFFF"/>
                </a:highlight>
                <a:latin typeface="Calibri"/>
                <a:ea typeface="Calibri"/>
                <a:cs typeface="Calibri"/>
              </a:rPr>
              <a:t>You cannot use the funding for the following:  </a:t>
            </a:r>
          </a:p>
          <a:p>
            <a:pPr marL="285750" indent="-285750" algn="l" rtl="0" fontAlgn="base">
              <a:buFont typeface="Wingdings" panose="05000000000000000000" pitchFamily="2" charset="2"/>
              <a:buChar char="§"/>
            </a:pPr>
            <a:r>
              <a:rPr lang="en-GB" sz="1400" b="0" i="0" dirty="0">
                <a:solidFill>
                  <a:srgbClr val="000000"/>
                </a:solidFill>
                <a:effectLst/>
                <a:latin typeface="Calibri"/>
                <a:ea typeface="Calibri"/>
                <a:cs typeface="Calibri"/>
              </a:rPr>
              <a:t>EN Membership fees </a:t>
            </a:r>
          </a:p>
          <a:p>
            <a:pPr marL="285750" indent="-285750" algn="l" rtl="0" fontAlgn="base">
              <a:buFont typeface="Wingdings" panose="05000000000000000000" pitchFamily="2" charset="2"/>
              <a:buChar char="§"/>
            </a:pPr>
            <a:r>
              <a:rPr lang="en-GB" sz="1400" b="0" i="0" dirty="0">
                <a:solidFill>
                  <a:srgbClr val="000000"/>
                </a:solidFill>
                <a:effectLst/>
                <a:latin typeface="Calibri"/>
                <a:ea typeface="Calibri"/>
                <a:cs typeface="Calibri"/>
              </a:rPr>
              <a:t>Coach or umpire payments</a:t>
            </a:r>
          </a:p>
          <a:p>
            <a:pPr marL="285750" indent="-285750" algn="l" rtl="0" fontAlgn="base">
              <a:buFont typeface="Wingdings" panose="05000000000000000000" pitchFamily="2" charset="2"/>
              <a:buChar char="§"/>
            </a:pPr>
            <a:r>
              <a:rPr lang="en-GB" sz="1400" b="0" i="0" dirty="0">
                <a:solidFill>
                  <a:srgbClr val="000000"/>
                </a:solidFill>
                <a:effectLst/>
                <a:latin typeface="Calibri"/>
                <a:ea typeface="Calibri"/>
                <a:cs typeface="Calibri"/>
              </a:rPr>
              <a:t>Playing or training kit (dresses, hoodies etc).</a:t>
            </a:r>
          </a:p>
          <a:p>
            <a:endParaRPr lang="en-US" dirty="0"/>
          </a:p>
        </p:txBody>
      </p:sp>
    </p:spTree>
    <p:extLst>
      <p:ext uri="{BB962C8B-B14F-4D97-AF65-F5344CB8AC3E}">
        <p14:creationId xmlns:p14="http://schemas.microsoft.com/office/powerpoint/2010/main" val="165057575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2962-092B-F687-E455-122B26469EF5}"/>
              </a:ext>
            </a:extLst>
          </p:cNvPr>
          <p:cNvSpPr>
            <a:spLocks noGrp="1"/>
          </p:cNvSpPr>
          <p:nvPr>
            <p:ph type="title"/>
          </p:nvPr>
        </p:nvSpPr>
        <p:spPr/>
        <p:txBody>
          <a:bodyPr lIns="91440" tIns="45720" rIns="91440" bIns="45720" anchor="t"/>
          <a:lstStyle/>
          <a:p>
            <a:r>
              <a:rPr lang="en-US" b="1" dirty="0">
                <a:latin typeface="Calibri"/>
                <a:ea typeface="Calibri"/>
                <a:cs typeface="Calibri"/>
              </a:rPr>
              <a:t>2. Criteria</a:t>
            </a:r>
          </a:p>
        </p:txBody>
      </p:sp>
      <p:sp>
        <p:nvSpPr>
          <p:cNvPr id="3" name="Subtitle 2">
            <a:extLst>
              <a:ext uri="{FF2B5EF4-FFF2-40B4-BE49-F238E27FC236}">
                <a16:creationId xmlns:a16="http://schemas.microsoft.com/office/drawing/2014/main" id="{8374579D-3049-E052-A6FB-DBEE7A0E1005}"/>
              </a:ext>
            </a:extLst>
          </p:cNvPr>
          <p:cNvSpPr>
            <a:spLocks noGrp="1"/>
          </p:cNvSpPr>
          <p:nvPr>
            <p:ph type="subTitle" idx="1"/>
          </p:nvPr>
        </p:nvSpPr>
        <p:spPr>
          <a:xfrm>
            <a:off x="697230" y="960119"/>
            <a:ext cx="10239475" cy="4730818"/>
          </a:xfrm>
        </p:spPr>
        <p:txBody>
          <a:bodyPr lIns="91440" tIns="45720" rIns="91440" bIns="45720" anchor="t"/>
          <a:lstStyle/>
          <a:p>
            <a:pPr fontAlgn="base"/>
            <a:r>
              <a:rPr lang="en-GB" sz="1400" dirty="0">
                <a:solidFill>
                  <a:srgbClr val="000000"/>
                </a:solidFill>
                <a:latin typeface="Calibri"/>
                <a:ea typeface="Calibri"/>
                <a:cs typeface="Calibri"/>
              </a:rPr>
              <a:t>Applications must be submitted to NSW</a:t>
            </a:r>
            <a:r>
              <a:rPr lang="en-GB" sz="1400" b="0" i="0" dirty="0">
                <a:solidFill>
                  <a:srgbClr val="000000"/>
                </a:solidFill>
                <a:effectLst/>
                <a:latin typeface="Calibri"/>
                <a:ea typeface="Calibri"/>
                <a:cs typeface="Calibri"/>
              </a:rPr>
              <a:t> via the application form</a:t>
            </a:r>
            <a:r>
              <a:rPr lang="en-GB" sz="1400" dirty="0">
                <a:solidFill>
                  <a:srgbClr val="000000"/>
                </a:solidFill>
                <a:latin typeface="Calibri"/>
                <a:ea typeface="Calibri"/>
                <a:cs typeface="Calibri"/>
              </a:rPr>
              <a:t> within the application window</a:t>
            </a:r>
            <a:r>
              <a:rPr lang="en-GB" sz="1400" b="0" i="0" dirty="0">
                <a:solidFill>
                  <a:srgbClr val="000000"/>
                </a:solidFill>
                <a:effectLst/>
                <a:latin typeface="Calibri"/>
                <a:ea typeface="Calibri"/>
                <a:cs typeface="Calibri"/>
              </a:rPr>
              <a:t>.  </a:t>
            </a:r>
          </a:p>
          <a:p>
            <a:r>
              <a:rPr lang="en-GB" sz="1400" b="0" i="0" dirty="0">
                <a:solidFill>
                  <a:srgbClr val="000000"/>
                </a:solidFill>
                <a:effectLst/>
                <a:latin typeface="Calibri"/>
                <a:ea typeface="Calibri"/>
                <a:cs typeface="Calibri"/>
              </a:rPr>
              <a:t>Potential clubs should </a:t>
            </a:r>
            <a:r>
              <a:rPr lang="en-GB" sz="1400" dirty="0">
                <a:solidFill>
                  <a:srgbClr val="000000"/>
                </a:solidFill>
                <a:latin typeface="Calibri"/>
                <a:ea typeface="Calibri"/>
                <a:cs typeface="Calibri"/>
              </a:rPr>
              <a:t>reach out to </a:t>
            </a:r>
            <a:r>
              <a:rPr lang="en-GB" sz="1400" b="0" i="0" dirty="0">
                <a:solidFill>
                  <a:srgbClr val="000000"/>
                </a:solidFill>
                <a:effectLst/>
                <a:latin typeface="Calibri"/>
                <a:ea typeface="Calibri"/>
                <a:cs typeface="Calibri"/>
              </a:rPr>
              <a:t>their local NDO</a:t>
            </a:r>
            <a:r>
              <a:rPr lang="en-GB" sz="1400" dirty="0">
                <a:solidFill>
                  <a:srgbClr val="000000"/>
                </a:solidFill>
                <a:latin typeface="Calibri"/>
                <a:ea typeface="Calibri"/>
                <a:cs typeface="Calibri"/>
              </a:rPr>
              <a:t> to determine their ability to apply before submitting an application. </a:t>
            </a:r>
            <a:endParaRPr lang="en-GB">
              <a:latin typeface="Calibri"/>
              <a:ea typeface="Calibri"/>
              <a:cs typeface="Calibri"/>
            </a:endParaRPr>
          </a:p>
          <a:p>
            <a:pPr fontAlgn="base"/>
            <a:r>
              <a:rPr lang="en-GB" sz="1400" b="0" i="0" dirty="0">
                <a:solidFill>
                  <a:srgbClr val="000000"/>
                </a:solidFill>
                <a:effectLst/>
                <a:latin typeface="Calibri"/>
                <a:ea typeface="Calibri"/>
                <a:cs typeface="Calibri"/>
              </a:rPr>
              <a:t>Clubs can either be completely new </a:t>
            </a:r>
            <a:r>
              <a:rPr lang="en-GB" sz="1400" dirty="0">
                <a:solidFill>
                  <a:srgbClr val="000000"/>
                </a:solidFill>
                <a:latin typeface="Calibri"/>
                <a:ea typeface="Calibri"/>
                <a:cs typeface="Calibri"/>
              </a:rPr>
              <a:t>Adult/Back</a:t>
            </a:r>
            <a:r>
              <a:rPr lang="en-GB" sz="1400" b="0" i="0" dirty="0">
                <a:solidFill>
                  <a:srgbClr val="000000"/>
                </a:solidFill>
                <a:effectLst/>
                <a:latin typeface="Calibri"/>
                <a:ea typeface="Calibri"/>
                <a:cs typeface="Calibri"/>
              </a:rPr>
              <a:t> to Netball clubs, Junior Clubs or </a:t>
            </a:r>
            <a:r>
              <a:rPr lang="en-GB" sz="1400" dirty="0">
                <a:solidFill>
                  <a:srgbClr val="000000"/>
                </a:solidFill>
                <a:latin typeface="Calibri"/>
                <a:ea typeface="Calibri"/>
                <a:cs typeface="Calibri"/>
              </a:rPr>
              <a:t>be an additional</a:t>
            </a:r>
            <a:r>
              <a:rPr lang="en-GB" sz="1400" b="0" i="0" dirty="0">
                <a:solidFill>
                  <a:srgbClr val="000000"/>
                </a:solidFill>
                <a:effectLst/>
                <a:latin typeface="Calibri"/>
                <a:ea typeface="Calibri"/>
                <a:cs typeface="Calibri"/>
              </a:rPr>
              <a:t> </a:t>
            </a:r>
            <a:r>
              <a:rPr lang="en-GB" sz="1400" dirty="0">
                <a:solidFill>
                  <a:srgbClr val="000000"/>
                </a:solidFill>
                <a:latin typeface="Calibri"/>
                <a:ea typeface="Calibri"/>
                <a:cs typeface="Calibri"/>
              </a:rPr>
              <a:t>junior section</a:t>
            </a:r>
            <a:r>
              <a:rPr lang="en-GB" sz="1400" b="0" i="0" dirty="0">
                <a:solidFill>
                  <a:srgbClr val="000000"/>
                </a:solidFill>
                <a:effectLst/>
                <a:latin typeface="Calibri"/>
                <a:ea typeface="Calibri"/>
                <a:cs typeface="Calibri"/>
              </a:rPr>
              <a:t> to existing clubs. If they are an addition to an existing club, they must be adding an age group to the current delivery.  </a:t>
            </a:r>
            <a:r>
              <a:rPr lang="en-GB" sz="1400" dirty="0">
                <a:solidFill>
                  <a:srgbClr val="000000"/>
                </a:solidFill>
                <a:latin typeface="Calibri"/>
                <a:ea typeface="Calibri"/>
                <a:cs typeface="Calibri"/>
              </a:rPr>
              <a:t>- We would consider a new adult team/section if the ladies had not previously been members of EN and NSW</a:t>
            </a:r>
            <a:endParaRPr lang="en-GB" sz="1400" b="0" i="0" dirty="0">
              <a:solidFill>
                <a:srgbClr val="000000"/>
              </a:solidFill>
              <a:effectLst/>
              <a:latin typeface="Calibri"/>
              <a:ea typeface="Calibri"/>
              <a:cs typeface="Calibri"/>
            </a:endParaRPr>
          </a:p>
          <a:p>
            <a:pPr fontAlgn="base"/>
            <a:r>
              <a:rPr lang="en-GB" sz="1400" b="0" i="0" dirty="0">
                <a:solidFill>
                  <a:srgbClr val="000000"/>
                </a:solidFill>
                <a:effectLst/>
                <a:latin typeface="Calibri"/>
                <a:ea typeface="Calibri"/>
                <a:cs typeface="Calibri"/>
              </a:rPr>
              <a:t>This grant cannot be used to increase capacity in the current club with ladies/girls who are or have recently been members of EN and NSW.  </a:t>
            </a:r>
          </a:p>
          <a:p>
            <a:pPr fontAlgn="base"/>
            <a:r>
              <a:rPr lang="en-GB" sz="1400" dirty="0">
                <a:solidFill>
                  <a:srgbClr val="000000"/>
                </a:solidFill>
                <a:latin typeface="Calibri"/>
                <a:ea typeface="Calibri"/>
                <a:cs typeface="Calibri"/>
              </a:rPr>
              <a:t>Any club/section applying for the fund must be or be working towards being EN and NSW members. </a:t>
            </a:r>
          </a:p>
          <a:p>
            <a:r>
              <a:rPr lang="en-GB" sz="1400" dirty="0">
                <a:solidFill>
                  <a:srgbClr val="000000"/>
                </a:solidFill>
                <a:latin typeface="Calibri"/>
                <a:ea typeface="Calibri"/>
                <a:cs typeface="Calibri"/>
              </a:rPr>
              <a:t>Any club/section applying for the fund must show how they plan on incorporating </a:t>
            </a:r>
            <a:r>
              <a:rPr lang="en-GB" sz="1400" dirty="0" err="1">
                <a:solidFill>
                  <a:srgbClr val="000000"/>
                </a:solidFill>
                <a:latin typeface="Calibri"/>
                <a:ea typeface="Calibri"/>
                <a:cs typeface="Calibri"/>
              </a:rPr>
              <a:t>NETBALLHer</a:t>
            </a:r>
            <a:r>
              <a:rPr lang="en-GB" sz="1400" dirty="0">
                <a:solidFill>
                  <a:srgbClr val="000000"/>
                </a:solidFill>
                <a:latin typeface="Calibri"/>
                <a:ea typeface="Calibri"/>
                <a:cs typeface="Calibri"/>
              </a:rPr>
              <a:t> into their 'everyday' practice.</a:t>
            </a:r>
          </a:p>
          <a:p>
            <a:r>
              <a:rPr lang="en-GB" sz="1400" dirty="0">
                <a:solidFill>
                  <a:srgbClr val="000000"/>
                </a:solidFill>
                <a:latin typeface="Calibri"/>
                <a:ea typeface="Calibri"/>
                <a:cs typeface="Calibri"/>
              </a:rPr>
              <a:t>Any club/section or group applying for the fund must show their dedication to working with their CNA NSW to document how their funding is going towards enhancing people's netball experience, to retain CAN members and build meaningful case studies.  </a:t>
            </a:r>
            <a:endParaRPr lang="en-GB">
              <a:solidFill>
                <a:srgbClr val="000000"/>
              </a:solidFill>
              <a:ea typeface="Calibri"/>
              <a:cs typeface="Calibri"/>
            </a:endParaRPr>
          </a:p>
          <a:p>
            <a:r>
              <a:rPr lang="en-GB" sz="1400" dirty="0">
                <a:solidFill>
                  <a:srgbClr val="000000"/>
                </a:solidFill>
                <a:latin typeface="Calibri"/>
                <a:ea typeface="Calibri"/>
                <a:cs typeface="Calibri"/>
              </a:rPr>
              <a:t>Any club/section will be expected to set the standards of good practice across the South West and showcase their stories to inspire others across the region. This could include regular contact with their local NDO, CNA and NSW to show progress.</a:t>
            </a:r>
            <a:endParaRPr lang="en-GB"/>
          </a:p>
          <a:p>
            <a:pPr algn="l" rtl="0"/>
            <a:r>
              <a:rPr lang="en-GB" sz="1400" b="0" i="0" dirty="0">
                <a:solidFill>
                  <a:srgbClr val="000000"/>
                </a:solidFill>
                <a:effectLst/>
                <a:latin typeface="Calibri"/>
                <a:ea typeface="Calibri"/>
                <a:cs typeface="Calibri"/>
              </a:rPr>
              <a:t>Clubs or sections applying must be new for </a:t>
            </a:r>
            <a:r>
              <a:rPr lang="en-GB" sz="1400" b="1" dirty="0">
                <a:solidFill>
                  <a:srgbClr val="000000"/>
                </a:solidFill>
                <a:latin typeface="Calibri"/>
                <a:ea typeface="Calibri"/>
                <a:cs typeface="Calibri"/>
              </a:rPr>
              <a:t>2025-26</a:t>
            </a:r>
            <a:r>
              <a:rPr lang="en-GB" sz="1400" b="0" i="0" dirty="0">
                <a:solidFill>
                  <a:srgbClr val="000000"/>
                </a:solidFill>
                <a:effectLst/>
                <a:latin typeface="Calibri"/>
                <a:ea typeface="Calibri"/>
                <a:cs typeface="Calibri"/>
              </a:rPr>
              <a:t> and not be already existing. </a:t>
            </a:r>
          </a:p>
          <a:p>
            <a:r>
              <a:rPr lang="en-GB" sz="1400" b="1" dirty="0">
                <a:latin typeface="Calibri"/>
                <a:ea typeface="Calibri"/>
                <a:cs typeface="Calibri"/>
              </a:rPr>
              <a:t>2025-26 funding application window is open from:</a:t>
            </a:r>
          </a:p>
          <a:p>
            <a:r>
              <a:rPr lang="en-GB" sz="1400">
                <a:latin typeface="Gotham Rounded Book"/>
                <a:ea typeface="Calibri"/>
                <a:cs typeface="Calibri"/>
              </a:rPr>
              <a:t>1st October to 31st December.</a:t>
            </a:r>
            <a:endParaRPr lang="en-GB"/>
          </a:p>
          <a:p>
            <a:endParaRPr lang="en-US" sz="1200" dirty="0">
              <a:latin typeface="Calibri"/>
              <a:ea typeface="Calibri"/>
              <a:cs typeface="Calibri"/>
            </a:endParaRPr>
          </a:p>
        </p:txBody>
      </p:sp>
    </p:spTree>
    <p:extLst>
      <p:ext uri="{BB962C8B-B14F-4D97-AF65-F5344CB8AC3E}">
        <p14:creationId xmlns:p14="http://schemas.microsoft.com/office/powerpoint/2010/main" val="289131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BFD02C-ABC2-21EE-8806-2D93AC0BDC54}"/>
              </a:ext>
            </a:extLst>
          </p:cNvPr>
          <p:cNvSpPr txBox="1">
            <a:spLocks/>
          </p:cNvSpPr>
          <p:nvPr/>
        </p:nvSpPr>
        <p:spPr>
          <a:xfrm>
            <a:off x="1041388" y="536985"/>
            <a:ext cx="10515600" cy="365125"/>
          </a:xfrm>
          <a:prstGeom prst="rect">
            <a:avLst/>
          </a:prstGeom>
        </p:spPr>
        <p:txBody>
          <a:bodyPr lIns="91440" tIns="45720" rIns="91440" bIns="45720" anchor="t"/>
          <a:lstStyle>
            <a:lvl1pPr algn="ctr" defTabSz="914400" rtl="0" eaLnBrk="1" latinLnBrk="0" hangingPunct="1">
              <a:lnSpc>
                <a:spcPct val="90000"/>
              </a:lnSpc>
              <a:spcBef>
                <a:spcPct val="0"/>
              </a:spcBef>
              <a:buNone/>
              <a:defRPr sz="2000" b="0" i="0" kern="1200" spc="300">
                <a:solidFill>
                  <a:schemeClr val="tx1"/>
                </a:solidFill>
                <a:latin typeface="Gotham Rounded Medium" pitchFamily="2" charset="77"/>
                <a:ea typeface="+mj-ea"/>
                <a:cs typeface="+mj-cs"/>
              </a:defRPr>
            </a:lvl1pPr>
          </a:lstStyle>
          <a:p>
            <a:r>
              <a:rPr lang="en-US" b="1" dirty="0">
                <a:latin typeface="Calibri"/>
                <a:ea typeface="Calibri"/>
                <a:cs typeface="Calibri"/>
              </a:rPr>
              <a:t>3. Application Information</a:t>
            </a:r>
          </a:p>
        </p:txBody>
      </p:sp>
      <p:sp>
        <p:nvSpPr>
          <p:cNvPr id="8" name="Subtitle 2">
            <a:extLst>
              <a:ext uri="{FF2B5EF4-FFF2-40B4-BE49-F238E27FC236}">
                <a16:creationId xmlns:a16="http://schemas.microsoft.com/office/drawing/2014/main" id="{911B14A6-85C9-BE92-6694-975A8EA0A86F}"/>
              </a:ext>
            </a:extLst>
          </p:cNvPr>
          <p:cNvSpPr txBox="1">
            <a:spLocks/>
          </p:cNvSpPr>
          <p:nvPr/>
        </p:nvSpPr>
        <p:spPr>
          <a:xfrm>
            <a:off x="722312" y="1459655"/>
            <a:ext cx="11144250" cy="2034541"/>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Gotham Rounded Book"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otham Rounded Book"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otham Rounded Book"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Gotham Rounded Book"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Gotham Rounded Book"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sz="1400" dirty="0">
                <a:latin typeface="Calibri"/>
                <a:ea typeface="Calibri"/>
                <a:cs typeface="Calibri"/>
              </a:rPr>
              <a:t>You will need to prepare the following information to complete the online application form (link in next section). </a:t>
            </a:r>
          </a:p>
          <a:p>
            <a:pPr marL="285750" indent="-285750">
              <a:buChar char="•"/>
            </a:pPr>
            <a:r>
              <a:rPr lang="en-US" sz="1400" dirty="0">
                <a:latin typeface="Calibri"/>
                <a:ea typeface="Calibri"/>
                <a:cs typeface="Calibri"/>
              </a:rPr>
              <a:t>Club details- Name, contact details, address, website or social media. </a:t>
            </a:r>
          </a:p>
          <a:p>
            <a:pPr marL="285750" indent="-285750">
              <a:buChar char="•"/>
            </a:pPr>
            <a:r>
              <a:rPr lang="en-US" sz="1400" dirty="0">
                <a:latin typeface="Calibri"/>
                <a:ea typeface="Calibri"/>
                <a:cs typeface="Calibri"/>
              </a:rPr>
              <a:t>Information about your plans, what funding you require and for what purpose. We highly recommend this includes any plans to embed </a:t>
            </a:r>
            <a:r>
              <a:rPr lang="en-US" sz="1400" err="1">
                <a:latin typeface="Calibri"/>
                <a:ea typeface="Calibri"/>
                <a:cs typeface="Calibri"/>
              </a:rPr>
              <a:t>NETBALLHer</a:t>
            </a:r>
            <a:r>
              <a:rPr lang="en-US" sz="1400" dirty="0">
                <a:latin typeface="Calibri"/>
                <a:ea typeface="Calibri"/>
                <a:cs typeface="Calibri"/>
              </a:rPr>
              <a:t> into your sessions and club culture, this could include the upskilling of your coaches and club members.</a:t>
            </a:r>
          </a:p>
          <a:p>
            <a:pPr marL="285750" indent="-285750">
              <a:buChar char="•"/>
            </a:pPr>
            <a:r>
              <a:rPr lang="en-US" sz="1400" dirty="0">
                <a:latin typeface="Calibri"/>
                <a:ea typeface="Calibri"/>
                <a:cs typeface="Calibri"/>
              </a:rPr>
              <a:t>Details of any other </a:t>
            </a:r>
            <a:r>
              <a:rPr lang="en-US" sz="1400" err="1">
                <a:latin typeface="Calibri"/>
                <a:ea typeface="Calibri"/>
                <a:cs typeface="Calibri"/>
              </a:rPr>
              <a:t>organisations</a:t>
            </a:r>
            <a:r>
              <a:rPr lang="en-US" sz="1400" dirty="0">
                <a:latin typeface="Calibri"/>
                <a:ea typeface="Calibri"/>
                <a:cs typeface="Calibri"/>
              </a:rPr>
              <a:t> supporting you.</a:t>
            </a:r>
          </a:p>
          <a:p>
            <a:pPr marL="285750" indent="-285750">
              <a:buChar char="•"/>
            </a:pPr>
            <a:r>
              <a:rPr lang="en-US" sz="1400" dirty="0">
                <a:latin typeface="Calibri"/>
                <a:ea typeface="Calibri"/>
                <a:cs typeface="Calibri"/>
              </a:rPr>
              <a:t>How many people will be involved in your club, players, volunteers, coaches and officials at the start and end of the project.</a:t>
            </a:r>
          </a:p>
          <a:p>
            <a:pPr marL="285750" indent="-285750">
              <a:buChar char="•"/>
            </a:pPr>
            <a:r>
              <a:rPr lang="en-US" sz="1400" dirty="0">
                <a:latin typeface="Calibri"/>
                <a:ea typeface="Calibri"/>
                <a:cs typeface="Calibri"/>
              </a:rPr>
              <a:t>How you intend to sustain your club in the future</a:t>
            </a:r>
          </a:p>
          <a:p>
            <a:pPr marL="285750" indent="-285750">
              <a:buChar char="•"/>
            </a:pPr>
            <a:r>
              <a:rPr lang="en-US" sz="1400" dirty="0">
                <a:latin typeface="Calibri"/>
                <a:ea typeface="Calibri"/>
                <a:cs typeface="Calibri"/>
              </a:rPr>
              <a:t>How you intend to document your good practice to ensure you can showcase how the fund has supported your club/section or group.</a:t>
            </a:r>
          </a:p>
          <a:p>
            <a:pPr marL="285750" indent="-285750">
              <a:buChar char="•"/>
            </a:pPr>
            <a:r>
              <a:rPr lang="en-US" sz="1400" dirty="0">
                <a:latin typeface="Calibri"/>
                <a:ea typeface="Calibri"/>
                <a:cs typeface="Calibri"/>
              </a:rPr>
              <a:t>Contact name, number and email address who will be the link between NSW and your club.  We would like to keep in contact throughout the 25/26 season with successful applicants. </a:t>
            </a:r>
          </a:p>
          <a:p>
            <a:r>
              <a:rPr lang="en-US" sz="1400" dirty="0">
                <a:latin typeface="Calibri"/>
                <a:ea typeface="Calibri"/>
                <a:cs typeface="Calibri"/>
              </a:rPr>
              <a:t>It may be a good idea to write the information in a word document to copy across to the form and for your records. You will be able to save a copy of your completed form. You may wish to run your application past your local NDO before submitting.  </a:t>
            </a:r>
          </a:p>
          <a:p>
            <a:endParaRPr lang="en-US" sz="1200" dirty="0">
              <a:latin typeface="Calibri"/>
              <a:ea typeface="Calibri"/>
              <a:cs typeface="Calibri"/>
            </a:endParaRPr>
          </a:p>
        </p:txBody>
      </p:sp>
    </p:spTree>
    <p:extLst>
      <p:ext uri="{BB962C8B-B14F-4D97-AF65-F5344CB8AC3E}">
        <p14:creationId xmlns:p14="http://schemas.microsoft.com/office/powerpoint/2010/main" val="276328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0269F5FC-93B1-A10E-F3AF-A65436BDCC85}"/>
              </a:ext>
            </a:extLst>
          </p:cNvPr>
          <p:cNvGraphicFramePr/>
          <p:nvPr>
            <p:extLst>
              <p:ext uri="{D42A27DB-BD31-4B8C-83A1-F6EECF244321}">
                <p14:modId xmlns:p14="http://schemas.microsoft.com/office/powerpoint/2010/main" val="3267552832"/>
              </p:ext>
            </p:extLst>
          </p:nvPr>
        </p:nvGraphicFramePr>
        <p:xfrm>
          <a:off x="697230" y="1416256"/>
          <a:ext cx="11110271" cy="4040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itle 1">
            <a:extLst>
              <a:ext uri="{FF2B5EF4-FFF2-40B4-BE49-F238E27FC236}">
                <a16:creationId xmlns:a16="http://schemas.microsoft.com/office/drawing/2014/main" id="{AE97B929-B070-6292-F7A2-C09A23C5BBBD}"/>
              </a:ext>
            </a:extLst>
          </p:cNvPr>
          <p:cNvSpPr txBox="1">
            <a:spLocks/>
          </p:cNvSpPr>
          <p:nvPr/>
        </p:nvSpPr>
        <p:spPr>
          <a:xfrm>
            <a:off x="1012634" y="571629"/>
            <a:ext cx="10515600" cy="365125"/>
          </a:xfrm>
          <a:prstGeom prst="rect">
            <a:avLst/>
          </a:prstGeom>
        </p:spPr>
        <p:txBody>
          <a:bodyPr lIns="91440" tIns="45720" rIns="91440" bIns="45720" anchor="t"/>
          <a:lstStyle>
            <a:lvl1pPr algn="ctr" defTabSz="914400" rtl="0" eaLnBrk="1" latinLnBrk="0" hangingPunct="1">
              <a:lnSpc>
                <a:spcPct val="90000"/>
              </a:lnSpc>
              <a:spcBef>
                <a:spcPct val="0"/>
              </a:spcBef>
              <a:buNone/>
              <a:defRPr sz="2000" b="0" i="0" kern="1200" spc="300">
                <a:solidFill>
                  <a:schemeClr val="tx1"/>
                </a:solidFill>
                <a:latin typeface="Gotham Rounded Medium" pitchFamily="2" charset="77"/>
                <a:ea typeface="+mj-ea"/>
                <a:cs typeface="+mj-cs"/>
              </a:defRPr>
            </a:lvl1pPr>
          </a:lstStyle>
          <a:p>
            <a:r>
              <a:rPr lang="en-US" b="1" dirty="0">
                <a:latin typeface="Gotham Rounded Medium"/>
              </a:rPr>
              <a:t>4</a:t>
            </a:r>
            <a:r>
              <a:rPr lang="en-US" b="1" dirty="0">
                <a:latin typeface="Calibri"/>
                <a:ea typeface="Calibri"/>
                <a:cs typeface="Calibri"/>
              </a:rPr>
              <a:t>. Reviewing Applications</a:t>
            </a:r>
          </a:p>
        </p:txBody>
      </p:sp>
      <p:sp>
        <p:nvSpPr>
          <p:cNvPr id="40" name="Subtitle 2">
            <a:extLst>
              <a:ext uri="{FF2B5EF4-FFF2-40B4-BE49-F238E27FC236}">
                <a16:creationId xmlns:a16="http://schemas.microsoft.com/office/drawing/2014/main" id="{9C0A10E5-3C55-8F0C-662D-DD4C138FC581}"/>
              </a:ext>
            </a:extLst>
          </p:cNvPr>
          <p:cNvSpPr>
            <a:spLocks noGrp="1"/>
          </p:cNvSpPr>
          <p:nvPr>
            <p:ph type="subTitle" idx="1"/>
          </p:nvPr>
        </p:nvSpPr>
        <p:spPr>
          <a:xfrm>
            <a:off x="385085" y="3971396"/>
            <a:ext cx="11144250" cy="2034541"/>
          </a:xfrm>
        </p:spPr>
        <p:txBody>
          <a:bodyPr lIns="91440" tIns="45720" rIns="91440" bIns="45720" anchor="t"/>
          <a:lstStyle/>
          <a:p>
            <a:pPr algn="l" rtl="0" fontAlgn="base"/>
            <a:endParaRPr lang="en-GB" sz="1400" b="0" i="0" dirty="0">
              <a:solidFill>
                <a:srgbClr val="000000"/>
              </a:solidFill>
              <a:effectLst/>
              <a:highlight>
                <a:srgbClr val="FFFFFF"/>
              </a:highlight>
              <a:latin typeface="Gotham Rounded Medium"/>
            </a:endParaRPr>
          </a:p>
          <a:p>
            <a:endParaRPr lang="en-US" sz="1200" dirty="0"/>
          </a:p>
        </p:txBody>
      </p:sp>
      <p:sp>
        <p:nvSpPr>
          <p:cNvPr id="41" name="TextBox 40">
            <a:extLst>
              <a:ext uri="{FF2B5EF4-FFF2-40B4-BE49-F238E27FC236}">
                <a16:creationId xmlns:a16="http://schemas.microsoft.com/office/drawing/2014/main" id="{91EC0BA7-6D49-BC11-CA96-5DA391D93F23}"/>
              </a:ext>
            </a:extLst>
          </p:cNvPr>
          <p:cNvSpPr txBox="1"/>
          <p:nvPr/>
        </p:nvSpPr>
        <p:spPr>
          <a:xfrm>
            <a:off x="1427309" y="3268130"/>
            <a:ext cx="503110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ea typeface="Calibri"/>
                <a:cs typeface="Segoe UI"/>
              </a:rPr>
              <a:t>Please note:</a:t>
            </a:r>
          </a:p>
          <a:p>
            <a:r>
              <a:rPr lang="en-US" sz="1400" dirty="0">
                <a:latin typeface="Calibri"/>
                <a:ea typeface="Calibri"/>
                <a:cs typeface="Segoe UI"/>
              </a:rPr>
              <a:t>After the application window closes response times may vary depending on your CNA meeting schedules.</a:t>
            </a:r>
            <a:br>
              <a:rPr lang="en-US" sz="1400" dirty="0">
                <a:latin typeface="Calibri"/>
              </a:rPr>
            </a:br>
            <a:br>
              <a:rPr lang="en-US" sz="1400" dirty="0">
                <a:latin typeface="Calibri"/>
              </a:rPr>
            </a:br>
            <a:r>
              <a:rPr lang="en-US" sz="1400" dirty="0">
                <a:latin typeface="Calibri"/>
                <a:ea typeface="Calibri"/>
                <a:cs typeface="Segoe UI"/>
              </a:rPr>
              <a:t>Please contact your NDO for more information or to follow up your application.</a:t>
            </a:r>
            <a:endParaRPr lang="en-US" sz="1400">
              <a:latin typeface="Calibri"/>
              <a:ea typeface="Calibri"/>
              <a:cs typeface="Calibri"/>
            </a:endParaRPr>
          </a:p>
        </p:txBody>
      </p:sp>
    </p:spTree>
    <p:extLst>
      <p:ext uri="{BB962C8B-B14F-4D97-AF65-F5344CB8AC3E}">
        <p14:creationId xmlns:p14="http://schemas.microsoft.com/office/powerpoint/2010/main" val="17370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2962-092B-F687-E455-122B26469EF5}"/>
              </a:ext>
            </a:extLst>
          </p:cNvPr>
          <p:cNvSpPr>
            <a:spLocks noGrp="1"/>
          </p:cNvSpPr>
          <p:nvPr>
            <p:ph type="title"/>
          </p:nvPr>
        </p:nvSpPr>
        <p:spPr/>
        <p:txBody>
          <a:bodyPr lIns="91440" tIns="45720" rIns="91440" bIns="45720" anchor="t"/>
          <a:lstStyle/>
          <a:p>
            <a:r>
              <a:rPr lang="en-US" b="1" dirty="0">
                <a:latin typeface="Calibri"/>
                <a:ea typeface="Calibri"/>
                <a:cs typeface="Calibri"/>
              </a:rPr>
              <a:t>5. Terms and Conditions</a:t>
            </a:r>
          </a:p>
        </p:txBody>
      </p:sp>
      <p:sp>
        <p:nvSpPr>
          <p:cNvPr id="3" name="Subtitle 2">
            <a:extLst>
              <a:ext uri="{FF2B5EF4-FFF2-40B4-BE49-F238E27FC236}">
                <a16:creationId xmlns:a16="http://schemas.microsoft.com/office/drawing/2014/main" id="{8374579D-3049-E052-A6FB-DBEE7A0E1005}"/>
              </a:ext>
            </a:extLst>
          </p:cNvPr>
          <p:cNvSpPr>
            <a:spLocks noGrp="1"/>
          </p:cNvSpPr>
          <p:nvPr>
            <p:ph type="subTitle" idx="1"/>
          </p:nvPr>
        </p:nvSpPr>
        <p:spPr>
          <a:xfrm>
            <a:off x="697230" y="1325243"/>
            <a:ext cx="11144250" cy="2034541"/>
          </a:xfrm>
        </p:spPr>
        <p:txBody>
          <a:bodyPr lIns="91440" tIns="45720" rIns="91440" bIns="45720" anchor="t"/>
          <a:lstStyle/>
          <a:p>
            <a:pPr marL="342900" indent="-342900" fontAlgn="base">
              <a:buFont typeface="+mj-lt"/>
              <a:buAutoNum type="alphaLcPeriod"/>
            </a:pPr>
            <a:r>
              <a:rPr lang="en-GB" sz="1400" b="0" i="0" dirty="0">
                <a:solidFill>
                  <a:srgbClr val="000000"/>
                </a:solidFill>
                <a:effectLst/>
                <a:highlight>
                  <a:srgbClr val="FFFFFF"/>
                </a:highlight>
                <a:latin typeface="Calibri"/>
                <a:ea typeface="Calibri"/>
                <a:cs typeface="Calibri"/>
              </a:rPr>
              <a:t>Funding is awarded at the discretion of the CNA </a:t>
            </a:r>
            <a:r>
              <a:rPr lang="en-GB" sz="1400" dirty="0">
                <a:solidFill>
                  <a:srgbClr val="000000"/>
                </a:solidFill>
                <a:highlight>
                  <a:srgbClr val="FFFFFF"/>
                </a:highlight>
                <a:latin typeface="Calibri"/>
                <a:ea typeface="Calibri"/>
                <a:cs typeface="Calibri"/>
              </a:rPr>
              <a:t>&amp; NSW – </a:t>
            </a:r>
            <a:r>
              <a:rPr lang="en-GB" sz="1400" dirty="0">
                <a:solidFill>
                  <a:srgbClr val="000000"/>
                </a:solidFill>
                <a:latin typeface="Calibri"/>
                <a:ea typeface="Calibri"/>
                <a:cs typeface="Calibri"/>
              </a:rPr>
              <a:t>the maximum award amount is £400, however this is at the CNA discretion, and they may choose the amount of funding they deem appropriate. </a:t>
            </a:r>
            <a:endParaRPr lang="en-GB" sz="1400" b="0" i="0" dirty="0">
              <a:solidFill>
                <a:srgbClr val="000000"/>
              </a:solidFill>
              <a:effectLst/>
              <a:latin typeface="Calibri"/>
              <a:ea typeface="Calibri"/>
              <a:cs typeface="Calibri"/>
            </a:endParaRPr>
          </a:p>
          <a:p>
            <a:pPr marL="342900" indent="-342900" algn="l" rtl="0" fontAlgn="base">
              <a:buFont typeface="+mj-lt"/>
              <a:buAutoNum type="alphaLcPeriod"/>
            </a:pPr>
            <a:r>
              <a:rPr lang="en-GB" sz="1400" b="0" i="0" dirty="0">
                <a:solidFill>
                  <a:srgbClr val="000000"/>
                </a:solidFill>
                <a:effectLst/>
                <a:latin typeface="Calibri"/>
                <a:ea typeface="Calibri"/>
                <a:cs typeface="Calibri"/>
              </a:rPr>
              <a:t>Grants must only be paid into club/organisation bank accounts. </a:t>
            </a:r>
          </a:p>
          <a:p>
            <a:pPr marL="342900" indent="-342900" fontAlgn="base">
              <a:buFont typeface="+mj-lt"/>
              <a:buAutoNum type="alphaLcPeriod"/>
            </a:pPr>
            <a:r>
              <a:rPr lang="en-GB" sz="1400" b="0" i="0" dirty="0">
                <a:solidFill>
                  <a:srgbClr val="000000"/>
                </a:solidFill>
                <a:effectLst/>
                <a:latin typeface="Calibri"/>
                <a:ea typeface="Calibri"/>
                <a:cs typeface="Calibri"/>
              </a:rPr>
              <a:t>The awarding </a:t>
            </a:r>
            <a:r>
              <a:rPr lang="en-GB" sz="1400" dirty="0">
                <a:solidFill>
                  <a:srgbClr val="000000"/>
                </a:solidFill>
                <a:latin typeface="Calibri"/>
                <a:ea typeface="Calibri"/>
                <a:cs typeface="Calibri"/>
              </a:rPr>
              <a:t>CNA/NSW can</a:t>
            </a:r>
            <a:r>
              <a:rPr lang="en-GB" sz="1400" b="0" i="0" dirty="0">
                <a:solidFill>
                  <a:srgbClr val="000000"/>
                </a:solidFill>
                <a:effectLst/>
                <a:latin typeface="Calibri"/>
                <a:ea typeface="Calibri"/>
                <a:cs typeface="Calibri"/>
              </a:rPr>
              <a:t> request proof of spending by the club awarded funding, clubs should provide this on request. </a:t>
            </a:r>
          </a:p>
          <a:p>
            <a:pPr marL="342900" indent="-342900" fontAlgn="base">
              <a:buFont typeface="+mj-lt"/>
              <a:buAutoNum type="alphaLcPeriod"/>
            </a:pPr>
            <a:r>
              <a:rPr lang="en-GB" sz="1400" b="0" i="0" dirty="0">
                <a:solidFill>
                  <a:srgbClr val="000000"/>
                </a:solidFill>
                <a:effectLst/>
                <a:latin typeface="Calibri"/>
                <a:ea typeface="Calibri"/>
                <a:cs typeface="Calibri"/>
              </a:rPr>
              <a:t>Clubs are required to provide </a:t>
            </a:r>
            <a:r>
              <a:rPr lang="en-GB" sz="1400" dirty="0">
                <a:solidFill>
                  <a:srgbClr val="000000"/>
                </a:solidFill>
                <a:latin typeface="Calibri"/>
                <a:ea typeface="Calibri"/>
                <a:cs typeface="Calibri"/>
              </a:rPr>
              <a:t>ongoing updates to NSW throughout the 25/26 Season, alongside a case study at the end of the season.  Successful clubs will be provided with full guidance from NSW.</a:t>
            </a:r>
            <a:endParaRPr lang="en-GB" sz="1400" b="0" i="0" dirty="0">
              <a:solidFill>
                <a:srgbClr val="000000"/>
              </a:solidFill>
              <a:effectLst/>
              <a:latin typeface="Calibri"/>
              <a:ea typeface="Calibri"/>
              <a:cs typeface="Calibri"/>
            </a:endParaRPr>
          </a:p>
          <a:p>
            <a:pPr algn="l" rtl="0" fontAlgn="base"/>
            <a:r>
              <a:rPr lang="en-GB" sz="1200" b="0" i="0" dirty="0">
                <a:solidFill>
                  <a:srgbClr val="000000"/>
                </a:solidFill>
                <a:effectLst/>
                <a:highlight>
                  <a:srgbClr val="FFFFFF"/>
                </a:highlight>
                <a:latin typeface="Gotham Rounded Book" pitchFamily="50" charset="0"/>
              </a:rPr>
              <a:t>. </a:t>
            </a:r>
          </a:p>
          <a:p>
            <a:endParaRPr lang="en-US" sz="1200" dirty="0"/>
          </a:p>
        </p:txBody>
      </p:sp>
      <p:sp>
        <p:nvSpPr>
          <p:cNvPr id="6" name="Title 1">
            <a:extLst>
              <a:ext uri="{FF2B5EF4-FFF2-40B4-BE49-F238E27FC236}">
                <a16:creationId xmlns:a16="http://schemas.microsoft.com/office/drawing/2014/main" id="{A72CDF60-169E-3007-E7E0-C60445EEC962}"/>
              </a:ext>
            </a:extLst>
          </p:cNvPr>
          <p:cNvSpPr txBox="1">
            <a:spLocks/>
          </p:cNvSpPr>
          <p:nvPr/>
        </p:nvSpPr>
        <p:spPr>
          <a:xfrm>
            <a:off x="838200" y="3063874"/>
            <a:ext cx="10515600" cy="365125"/>
          </a:xfrm>
          <a:prstGeom prst="rect">
            <a:avLst/>
          </a:prstGeom>
        </p:spPr>
        <p:txBody>
          <a:bodyPr lIns="91440" tIns="45720" rIns="91440" bIns="45720" anchor="t"/>
          <a:lstStyle>
            <a:lvl1pPr algn="ctr" defTabSz="914400" rtl="0" eaLnBrk="1" latinLnBrk="0" hangingPunct="1">
              <a:lnSpc>
                <a:spcPct val="90000"/>
              </a:lnSpc>
              <a:spcBef>
                <a:spcPct val="0"/>
              </a:spcBef>
              <a:buNone/>
              <a:defRPr sz="2000" b="0" i="0" kern="1200" spc="300">
                <a:solidFill>
                  <a:schemeClr val="tx1"/>
                </a:solidFill>
                <a:latin typeface="Gotham Rounded Medium" pitchFamily="2" charset="77"/>
                <a:ea typeface="+mj-ea"/>
                <a:cs typeface="+mj-cs"/>
              </a:defRPr>
            </a:lvl1pPr>
          </a:lstStyle>
          <a:p>
            <a:r>
              <a:rPr lang="en-US" b="1" dirty="0">
                <a:latin typeface="Gotham Rounded Medium"/>
              </a:rPr>
              <a:t>6. NDO Contacts</a:t>
            </a:r>
          </a:p>
        </p:txBody>
      </p:sp>
      <p:sp>
        <p:nvSpPr>
          <p:cNvPr id="7" name="Subtitle 2">
            <a:extLst>
              <a:ext uri="{FF2B5EF4-FFF2-40B4-BE49-F238E27FC236}">
                <a16:creationId xmlns:a16="http://schemas.microsoft.com/office/drawing/2014/main" id="{E84A6FD4-9D6F-B086-00CC-29363138BA31}"/>
              </a:ext>
            </a:extLst>
          </p:cNvPr>
          <p:cNvSpPr txBox="1">
            <a:spLocks/>
          </p:cNvSpPr>
          <p:nvPr/>
        </p:nvSpPr>
        <p:spPr>
          <a:xfrm>
            <a:off x="697230" y="3794125"/>
            <a:ext cx="11144250" cy="2034541"/>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Gotham Rounded Book"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otham Rounded Book"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otham Rounded Book"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Gotham Rounded Book"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Gotham Rounded Book"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GB" sz="1400" dirty="0">
                <a:solidFill>
                  <a:srgbClr val="000000"/>
                </a:solidFill>
                <a:highlight>
                  <a:srgbClr val="FFFFFF"/>
                </a:highlight>
                <a:latin typeface="Calibri"/>
                <a:ea typeface="Calibri"/>
                <a:cs typeface="Calibri"/>
              </a:rPr>
              <a:t>Avon – </a:t>
            </a:r>
            <a:r>
              <a:rPr lang="en-GB" sz="1400" dirty="0">
                <a:solidFill>
                  <a:srgbClr val="000000"/>
                </a:solidFill>
                <a:highlight>
                  <a:srgbClr val="FFFFFF"/>
                </a:highlight>
                <a:latin typeface="Calibri"/>
                <a:ea typeface="Calibri"/>
                <a:cs typeface="Calibri"/>
                <a:hlinkClick r:id="rId2"/>
              </a:rPr>
              <a:t>emily.lemoir@englandnetball.co.uk</a:t>
            </a:r>
            <a:endParaRPr lang="en-US">
              <a:latin typeface="Calibri"/>
              <a:ea typeface="Calibri"/>
              <a:cs typeface="Calibri"/>
            </a:endParaRPr>
          </a:p>
          <a:p>
            <a:pPr fontAlgn="base"/>
            <a:r>
              <a:rPr lang="en-GB" sz="1400" dirty="0">
                <a:solidFill>
                  <a:srgbClr val="000000"/>
                </a:solidFill>
                <a:highlight>
                  <a:srgbClr val="FFFFFF"/>
                </a:highlight>
                <a:latin typeface="Calibri"/>
                <a:ea typeface="Calibri"/>
                <a:cs typeface="Calibri"/>
              </a:rPr>
              <a:t>Cornwall – </a:t>
            </a:r>
            <a:r>
              <a:rPr lang="en-GB" sz="1400" dirty="0">
                <a:solidFill>
                  <a:srgbClr val="000000"/>
                </a:solidFill>
                <a:highlight>
                  <a:srgbClr val="FFFFFF"/>
                </a:highlight>
                <a:latin typeface="Calibri"/>
                <a:ea typeface="Calibri"/>
                <a:cs typeface="Calibri"/>
                <a:hlinkClick r:id="rId3"/>
              </a:rPr>
              <a:t>Fern.Noott@englandnetball.co.uk</a:t>
            </a:r>
            <a:endParaRPr lang="en-GB" sz="1400" dirty="0">
              <a:solidFill>
                <a:srgbClr val="000000"/>
              </a:solidFill>
              <a:highlight>
                <a:srgbClr val="FFFFFF"/>
              </a:highlight>
              <a:latin typeface="Calibri"/>
              <a:ea typeface="Calibri"/>
              <a:cs typeface="Calibri"/>
            </a:endParaRPr>
          </a:p>
          <a:p>
            <a:pPr fontAlgn="base"/>
            <a:r>
              <a:rPr lang="en-GB" sz="1400" dirty="0">
                <a:solidFill>
                  <a:srgbClr val="000000"/>
                </a:solidFill>
                <a:highlight>
                  <a:srgbClr val="FFFFFF"/>
                </a:highlight>
                <a:latin typeface="Calibri"/>
                <a:ea typeface="Calibri"/>
                <a:cs typeface="Calibri"/>
              </a:rPr>
              <a:t>Devon East &amp; West – </a:t>
            </a:r>
            <a:r>
              <a:rPr lang="en-GB" sz="1400" dirty="0">
                <a:solidFill>
                  <a:srgbClr val="000000"/>
                </a:solidFill>
                <a:highlight>
                  <a:srgbClr val="FFFFFF"/>
                </a:highlight>
                <a:latin typeface="Calibri"/>
                <a:ea typeface="Calibri"/>
                <a:cs typeface="Segoe UI"/>
                <a:hlinkClick r:id="rId4"/>
              </a:rPr>
              <a:t>Johanna.Templeman@englandnetball.co.uk</a:t>
            </a:r>
            <a:endParaRPr lang="en-GB" sz="1400" dirty="0">
              <a:solidFill>
                <a:srgbClr val="000000"/>
              </a:solidFill>
              <a:highlight>
                <a:srgbClr val="FFFFFF"/>
              </a:highlight>
              <a:latin typeface="Calibri"/>
              <a:ea typeface="Calibri"/>
              <a:cs typeface="Calibri"/>
            </a:endParaRPr>
          </a:p>
          <a:p>
            <a:pPr fontAlgn="base"/>
            <a:r>
              <a:rPr lang="en-GB" sz="1400" dirty="0">
                <a:solidFill>
                  <a:srgbClr val="000000"/>
                </a:solidFill>
                <a:highlight>
                  <a:srgbClr val="FFFFFF"/>
                </a:highlight>
                <a:latin typeface="Calibri"/>
                <a:ea typeface="Calibri"/>
                <a:cs typeface="Calibri"/>
              </a:rPr>
              <a:t>Dorset – </a:t>
            </a:r>
            <a:r>
              <a:rPr lang="en-GB" sz="1400" dirty="0">
                <a:solidFill>
                  <a:srgbClr val="000000"/>
                </a:solidFill>
                <a:highlight>
                  <a:srgbClr val="FFFFFF"/>
                </a:highlight>
                <a:latin typeface="Calibri"/>
                <a:ea typeface="Calibri"/>
                <a:cs typeface="Calibri"/>
                <a:hlinkClick r:id="rId5"/>
              </a:rPr>
              <a:t>Sarah.Clark@englandnetball.co.uk</a:t>
            </a:r>
            <a:endParaRPr lang="en-GB" sz="1400" dirty="0">
              <a:solidFill>
                <a:srgbClr val="000000"/>
              </a:solidFill>
              <a:highlight>
                <a:srgbClr val="FFFFFF"/>
              </a:highlight>
              <a:latin typeface="Calibri"/>
              <a:ea typeface="Calibri"/>
              <a:cs typeface="Calibri"/>
            </a:endParaRPr>
          </a:p>
          <a:p>
            <a:pPr fontAlgn="base"/>
            <a:r>
              <a:rPr lang="en-GB" sz="1400" dirty="0">
                <a:solidFill>
                  <a:srgbClr val="000000"/>
                </a:solidFill>
                <a:highlight>
                  <a:srgbClr val="FFFFFF"/>
                </a:highlight>
                <a:latin typeface="Calibri"/>
                <a:ea typeface="Calibri"/>
                <a:cs typeface="Calibri"/>
              </a:rPr>
              <a:t>Gloucestershire- </a:t>
            </a:r>
            <a:r>
              <a:rPr lang="en-GB" sz="1400" dirty="0">
                <a:solidFill>
                  <a:srgbClr val="000000"/>
                </a:solidFill>
                <a:highlight>
                  <a:srgbClr val="FFFFFF"/>
                </a:highlight>
                <a:latin typeface="Calibri"/>
                <a:ea typeface="Calibri"/>
                <a:cs typeface="Calibri"/>
                <a:hlinkClick r:id="rId6"/>
              </a:rPr>
              <a:t>Alice.Skuse@englandnetball.co.uk</a:t>
            </a:r>
            <a:endParaRPr lang="en-GB" sz="1400" dirty="0">
              <a:solidFill>
                <a:srgbClr val="000000"/>
              </a:solidFill>
              <a:highlight>
                <a:srgbClr val="FFFFFF"/>
              </a:highlight>
              <a:latin typeface="Calibri"/>
              <a:ea typeface="Calibri"/>
              <a:cs typeface="Calibri"/>
            </a:endParaRPr>
          </a:p>
          <a:p>
            <a:pPr fontAlgn="base"/>
            <a:r>
              <a:rPr lang="en-GB" sz="1400" dirty="0">
                <a:solidFill>
                  <a:srgbClr val="000000"/>
                </a:solidFill>
                <a:highlight>
                  <a:srgbClr val="FFFFFF"/>
                </a:highlight>
                <a:latin typeface="Calibri"/>
                <a:ea typeface="Calibri"/>
                <a:cs typeface="Calibri"/>
              </a:rPr>
              <a:t>Somerset – </a:t>
            </a:r>
            <a:r>
              <a:rPr lang="en-GB" sz="1400" dirty="0">
                <a:solidFill>
                  <a:srgbClr val="000000"/>
                </a:solidFill>
                <a:highlight>
                  <a:srgbClr val="FFFFFF"/>
                </a:highlight>
                <a:latin typeface="Calibri"/>
                <a:ea typeface="Calibri"/>
                <a:cs typeface="Calibri"/>
                <a:hlinkClick r:id="rId4"/>
              </a:rPr>
              <a:t>Johanna.Templeman@englandnetball.co.uk</a:t>
            </a:r>
            <a:endParaRPr lang="en-GB" sz="1400" dirty="0">
              <a:solidFill>
                <a:srgbClr val="000000"/>
              </a:solidFill>
              <a:highlight>
                <a:srgbClr val="FFFFFF"/>
              </a:highlight>
              <a:latin typeface="Calibri"/>
              <a:ea typeface="Calibri"/>
              <a:cs typeface="Calibri"/>
            </a:endParaRPr>
          </a:p>
          <a:p>
            <a:pPr fontAlgn="base"/>
            <a:r>
              <a:rPr lang="en-GB" sz="1400" dirty="0">
                <a:solidFill>
                  <a:srgbClr val="000000"/>
                </a:solidFill>
                <a:highlight>
                  <a:srgbClr val="FFFFFF"/>
                </a:highlight>
                <a:latin typeface="Calibri"/>
                <a:ea typeface="Calibri"/>
                <a:cs typeface="Calibri"/>
              </a:rPr>
              <a:t>Wiltshire – </a:t>
            </a:r>
            <a:r>
              <a:rPr lang="en-GB" sz="1400" dirty="0">
                <a:solidFill>
                  <a:srgbClr val="000000"/>
                </a:solidFill>
                <a:highlight>
                  <a:srgbClr val="FFFFFF"/>
                </a:highlight>
                <a:latin typeface="Calibri"/>
                <a:ea typeface="Calibri"/>
                <a:cs typeface="Calibri"/>
                <a:hlinkClick r:id="rId7"/>
              </a:rPr>
              <a:t>Anna.Young@englandnetball.co.uk</a:t>
            </a:r>
            <a:r>
              <a:rPr lang="en-GB" sz="1400" dirty="0">
                <a:solidFill>
                  <a:srgbClr val="000000"/>
                </a:solidFill>
                <a:highlight>
                  <a:srgbClr val="FFFFFF"/>
                </a:highlight>
                <a:latin typeface="Calibri"/>
                <a:ea typeface="Calibri"/>
                <a:cs typeface="Calibri"/>
              </a:rPr>
              <a:t> </a:t>
            </a:r>
          </a:p>
          <a:p>
            <a:endParaRPr lang="en-GB" sz="1400" dirty="0">
              <a:solidFill>
                <a:srgbClr val="000000"/>
              </a:solidFill>
              <a:highlight>
                <a:srgbClr val="FFFFFF"/>
              </a:highlight>
              <a:latin typeface="Gotham Rounded Medium"/>
            </a:endParaRPr>
          </a:p>
          <a:p>
            <a:endParaRPr lang="en-GB" sz="1400" dirty="0">
              <a:highlight>
                <a:srgbClr val="FFFFFF"/>
              </a:highlight>
              <a:latin typeface="Gotham Rounded Medium"/>
            </a:endParaRPr>
          </a:p>
          <a:p>
            <a:pPr fontAlgn="base"/>
            <a:endParaRPr lang="en-GB" sz="1200" dirty="0">
              <a:highlight>
                <a:srgbClr val="FFFFFF"/>
              </a:highlight>
              <a:latin typeface="Gotham Rounded Book" pitchFamily="50" charset="0"/>
            </a:endParaRPr>
          </a:p>
          <a:p>
            <a:endParaRPr lang="en-US" sz="1200" dirty="0"/>
          </a:p>
        </p:txBody>
      </p:sp>
    </p:spTree>
    <p:extLst>
      <p:ext uri="{BB962C8B-B14F-4D97-AF65-F5344CB8AC3E}">
        <p14:creationId xmlns:p14="http://schemas.microsoft.com/office/powerpoint/2010/main" val="194966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6F38F-BBFB-B564-4276-4D9C599BD131}"/>
              </a:ext>
            </a:extLst>
          </p:cNvPr>
          <p:cNvSpPr>
            <a:spLocks noGrp="1"/>
          </p:cNvSpPr>
          <p:nvPr>
            <p:ph type="title"/>
          </p:nvPr>
        </p:nvSpPr>
        <p:spPr>
          <a:xfrm>
            <a:off x="717422" y="1721188"/>
            <a:ext cx="3228936" cy="2670338"/>
          </a:xfrm>
          <a:noFill/>
        </p:spPr>
        <p:txBody>
          <a:bodyPr vert="horz" lIns="91440" tIns="45720" rIns="91440" bIns="45720" rtlCol="0" anchor="ctr">
            <a:normAutofit/>
          </a:bodyPr>
          <a:lstStyle/>
          <a:p>
            <a:r>
              <a:rPr lang="en-US" sz="2000" kern="1200" dirty="0">
                <a:solidFill>
                  <a:srgbClr val="FFFFFF"/>
                </a:solidFill>
                <a:latin typeface="+mj-lt"/>
                <a:ea typeface="+mj-ea"/>
                <a:cs typeface="+mj-cs"/>
              </a:rPr>
              <a:t>If you have any questions,</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please contact </a:t>
            </a:r>
            <a:r>
              <a:rPr lang="en-US" sz="2000" kern="1200" dirty="0" err="1">
                <a:solidFill>
                  <a:srgbClr val="FFFFFF"/>
                </a:solidFill>
                <a:latin typeface="+mj-lt"/>
                <a:ea typeface="+mj-ea"/>
                <a:cs typeface="+mj-cs"/>
              </a:rPr>
              <a:t>emily.lemoir@netballsouthwest.co.uk</a:t>
            </a:r>
            <a:endParaRPr lang="en-US" sz="2000" kern="1200" dirty="0">
              <a:solidFill>
                <a:srgbClr val="FFFFFF"/>
              </a:solidFill>
              <a:latin typeface="+mj-lt"/>
              <a:ea typeface="+mj-ea"/>
              <a:cs typeface="+mj-cs"/>
            </a:endParaRPr>
          </a:p>
        </p:txBody>
      </p:sp>
      <p:pic>
        <p:nvPicPr>
          <p:cNvPr id="3" name="Picture 2" descr="A map of the country with volleyball pins&#10;&#10;AI-generated content may be incorrect.">
            <a:extLst>
              <a:ext uri="{FF2B5EF4-FFF2-40B4-BE49-F238E27FC236}">
                <a16:creationId xmlns:a16="http://schemas.microsoft.com/office/drawing/2014/main" id="{5099DF11-A7F4-08F5-2580-1DB7AF508F35}"/>
              </a:ext>
            </a:extLst>
          </p:cNvPr>
          <p:cNvPicPr>
            <a:picLocks noChangeAspect="1"/>
          </p:cNvPicPr>
          <p:nvPr/>
        </p:nvPicPr>
        <p:blipFill>
          <a:blip r:embed="rId2"/>
          <a:stretch>
            <a:fillRect/>
          </a:stretch>
        </p:blipFill>
        <p:spPr>
          <a:xfrm>
            <a:off x="3641506" y="1710047"/>
            <a:ext cx="6809454" cy="4111312"/>
          </a:xfrm>
          <a:prstGeom prst="rect">
            <a:avLst/>
          </a:prstGeom>
        </p:spPr>
      </p:pic>
    </p:spTree>
    <p:extLst>
      <p:ext uri="{BB962C8B-B14F-4D97-AF65-F5344CB8AC3E}">
        <p14:creationId xmlns:p14="http://schemas.microsoft.com/office/powerpoint/2010/main" val="3584826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6811D8C2B8E64A90713C0AA8D3E979" ma:contentTypeVersion="14" ma:contentTypeDescription="Create a new document." ma:contentTypeScope="" ma:versionID="4be8d06fcff023b3d3f3664c45be6b33">
  <xsd:schema xmlns:xsd="http://www.w3.org/2001/XMLSchema" xmlns:xs="http://www.w3.org/2001/XMLSchema" xmlns:p="http://schemas.microsoft.com/office/2006/metadata/properties" xmlns:ns2="ec941fb8-d6cf-43a9-a981-3a14f1d0d4ed" xmlns:ns3="bdabff01-1858-47a3-b3aa-b1ebad008afe" targetNamespace="http://schemas.microsoft.com/office/2006/metadata/properties" ma:root="true" ma:fieldsID="44d8870134b4daad28f15d31dc84c1aa" ns2:_="" ns3:_="">
    <xsd:import namespace="ec941fb8-d6cf-43a9-a981-3a14f1d0d4ed"/>
    <xsd:import namespace="bdabff01-1858-47a3-b3aa-b1ebad008a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element ref="ns3:SharedWithUsers" minOccurs="0"/>
                <xsd:element ref="ns3:SharedWithDetail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41fb8-d6cf-43a9-a981-3a14f1d0d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876dd44-d7ee-4875-91f9-47a51be4b531"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abff01-1858-47a3-b3aa-b1ebad008af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5a25ca3-0fdc-4627-9619-c57d0c0109d3}" ma:internalName="TaxCatchAll" ma:showField="CatchAllData" ma:web="bdabff01-1858-47a3-b3aa-b1ebad008af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dabff01-1858-47a3-b3aa-b1ebad008afe" xsi:nil="true"/>
    <lcf76f155ced4ddcb4097134ff3c332f xmlns="ec941fb8-d6cf-43a9-a981-3a14f1d0d4ed">
      <Terms xmlns="http://schemas.microsoft.com/office/infopath/2007/PartnerControls"/>
    </lcf76f155ced4ddcb4097134ff3c332f>
    <SharedWithUsers xmlns="bdabff01-1858-47a3-b3aa-b1ebad008afe">
      <UserInfo>
        <DisplayName>Karen Jones</DisplayName>
        <AccountId>9</AccountId>
        <AccountType/>
      </UserInfo>
      <UserInfo>
        <DisplayName>Vanessa Taylor-Byrne</DisplayName>
        <AccountId>19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416A97-7904-49F6-9500-9F0929687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41fb8-d6cf-43a9-a981-3a14f1d0d4ed"/>
    <ds:schemaRef ds:uri="bdabff01-1858-47a3-b3aa-b1ebad008a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2510C5-6F3D-42FA-BA45-EBAC0F49D28C}">
  <ds:schemaRefs>
    <ds:schemaRef ds:uri="http://schemas.microsoft.com/office/2006/documentManagement/types"/>
    <ds:schemaRef ds:uri="bdabff01-1858-47a3-b3aa-b1ebad008afe"/>
    <ds:schemaRef ds:uri="http://purl.org/dc/terms/"/>
    <ds:schemaRef ds:uri="http://www.w3.org/XML/1998/namespace"/>
    <ds:schemaRef ds:uri="http://purl.org/dc/dcmitype/"/>
    <ds:schemaRef ds:uri="http://schemas.openxmlformats.org/package/2006/metadata/core-properties"/>
    <ds:schemaRef ds:uri="http://purl.org/dc/elements/1.1/"/>
    <ds:schemaRef ds:uri="http://schemas.microsoft.com/office/infopath/2007/PartnerControls"/>
    <ds:schemaRef ds:uri="ec941fb8-d6cf-43a9-a981-3a14f1d0d4ed"/>
    <ds:schemaRef ds:uri="http://schemas.microsoft.com/office/2006/metadata/properties"/>
  </ds:schemaRefs>
</ds:datastoreItem>
</file>

<file path=customXml/itemProps3.xml><?xml version="1.0" encoding="utf-8"?>
<ds:datastoreItem xmlns:ds="http://schemas.openxmlformats.org/officeDocument/2006/customXml" ds:itemID="{824CACDA-1AAA-45F0-8CD9-2955BB5DB7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1536</TotalTime>
  <Words>1179</Words>
  <Application>Microsoft Macintosh PowerPoint</Application>
  <PresentationFormat>Widescreen</PresentationFormat>
  <Paragraphs>70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Gotham Rounded Bold</vt:lpstr>
      <vt:lpstr>Gotham Rounded Book</vt:lpstr>
      <vt:lpstr>Gotham Rounded Medium</vt:lpstr>
      <vt:lpstr>Wingdings</vt:lpstr>
      <vt:lpstr>Office Theme</vt:lpstr>
      <vt:lpstr>Club Starter Fund</vt:lpstr>
      <vt:lpstr>Application Guide</vt:lpstr>
      <vt:lpstr>1. About the fund </vt:lpstr>
      <vt:lpstr>2. Criteria</vt:lpstr>
      <vt:lpstr>PowerPoint Presentation</vt:lpstr>
      <vt:lpstr>PowerPoint Presentation</vt:lpstr>
      <vt:lpstr>5. Terms and Conditions</vt:lpstr>
      <vt:lpstr>If you have any questions, please contact emily.lemoir@netballsouthwest.co.uk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Starter Fund</dc:title>
  <dc:creator>Jennifer Kelly</dc:creator>
  <cp:lastModifiedBy>Cathy Caulfield</cp:lastModifiedBy>
  <cp:revision>546</cp:revision>
  <dcterms:created xsi:type="dcterms:W3CDTF">2024-06-21T12:59:00Z</dcterms:created>
  <dcterms:modified xsi:type="dcterms:W3CDTF">2025-11-03T15:36:28Z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0x0101005C6811D8C2B8E64A90713C0AA8D3E979</vt:lpwstr>
  </property>
  <property fmtid="{D5CDD505-2E9C-101B-9397-08002B2CF9AE}" pid="3" name="MediaServiceImageTags">
    <vt:lpwstr/>
  </property>
</Properties>
</file>